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15"/>
  </p:notesMasterIdLst>
  <p:sldIdLst>
    <p:sldId id="256" r:id="rId5"/>
    <p:sldId id="606" r:id="rId6"/>
    <p:sldId id="610" r:id="rId7"/>
    <p:sldId id="607" r:id="rId8"/>
    <p:sldId id="608" r:id="rId9"/>
    <p:sldId id="609" r:id="rId10"/>
    <p:sldId id="611" r:id="rId11"/>
    <p:sldId id="605" r:id="rId12"/>
    <p:sldId id="495" r:id="rId13"/>
    <p:sldId id="454" r:id="rId14"/>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Lst>
        </p14:section>
        <p14:section name="Content" id="{31F9149E-C170-4E61-8C32-78FBFFDAEC9C}">
          <p14:sldIdLst>
            <p14:sldId id="606"/>
            <p14:sldId id="610"/>
            <p14:sldId id="607"/>
            <p14:sldId id="608"/>
            <p14:sldId id="609"/>
            <p14:sldId id="611"/>
          </p14:sldIdLst>
        </p14:section>
        <p14:section name="Exit" id="{26D33BE0-B19C-465D-8801-1598009CC099}">
          <p14:sldIdLst>
            <p14:sldId id="605"/>
            <p14:sldId id="495"/>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9396C"/>
    <a:srgbClr val="081C23"/>
    <a:srgbClr val="F15A29"/>
    <a:srgbClr val="92D050"/>
    <a:srgbClr val="AC75D5"/>
    <a:srgbClr val="7F498F"/>
    <a:srgbClr val="D5B8EA"/>
    <a:srgbClr val="0075C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77612" autoAdjust="0"/>
  </p:normalViewPr>
  <p:slideViewPr>
    <p:cSldViewPr snapToGrid="0">
      <p:cViewPr varScale="1">
        <p:scale>
          <a:sx n="91" d="100"/>
          <a:sy n="91" d="100"/>
        </p:scale>
        <p:origin x="48" y="96"/>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4.emf"/></Relationships>
</file>

<file path=ppt/media/image1.png>
</file>

<file path=ppt/media/image10.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5/8/2015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azure.microsoft.com/pricing/free-trial/?WT.mc_id=A525Ad0F5"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azure.microsoft.com/pricing/member-offers/msdn-benefits/?WT.mc_id=A0542D0D3"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Speaker note:</a:t>
            </a:r>
            <a:r>
              <a:rPr lang="en-US" baseline="0" dirty="0" smtClean="0"/>
              <a:t> Generate localized links using these tags:</a:t>
            </a:r>
          </a:p>
          <a:p>
            <a:r>
              <a:rPr lang="en-US" sz="900" b="0" i="0" u="sng" strike="noStrike" kern="1200" dirty="0" smtClean="0">
                <a:solidFill>
                  <a:schemeClr val="tx1"/>
                </a:solidFill>
                <a:effectLst/>
                <a:latin typeface="Segoe UI Light" pitchFamily="34" charset="0"/>
                <a:ea typeface="+mn-ea"/>
                <a:cs typeface="+mn-cs"/>
                <a:hlinkClick r:id="rId3"/>
              </a:rPr>
              <a:t>http://azure.microsoft.com/pricing/free-trial/?WT.mc_id=</a:t>
            </a:r>
            <a:r>
              <a:rPr lang="en-US" sz="900" b="0" i="0" u="sng" strike="noStrike" kern="1200" dirty="0" smtClean="0">
                <a:solidFill>
                  <a:schemeClr val="tx1"/>
                </a:solidFill>
                <a:effectLst/>
                <a:latin typeface="Segoe UI Light" pitchFamily="34" charset="0"/>
                <a:ea typeface="+mn-ea"/>
                <a:cs typeface="+mn-cs"/>
              </a:rPr>
              <a:t>[area tag]</a:t>
            </a:r>
            <a:r>
              <a:rPr lang="en-US" dirty="0" smtClean="0"/>
              <a:t> </a:t>
            </a:r>
          </a:p>
          <a:p>
            <a:r>
              <a:rPr lang="en-US" sz="900" b="0" i="0" u="sng" strike="noStrike" kern="1200" dirty="0" smtClean="0">
                <a:solidFill>
                  <a:schemeClr val="tx1"/>
                </a:solidFill>
                <a:effectLst/>
                <a:latin typeface="Segoe UI Light" pitchFamily="34" charset="0"/>
                <a:ea typeface="+mn-ea"/>
                <a:cs typeface="+mn-cs"/>
                <a:hlinkClick r:id="rId4"/>
              </a:rPr>
              <a:t>http://azure.microsoft.com/pricing/member-offers/msdn-benefits/?WT.mc_id=</a:t>
            </a:r>
            <a:r>
              <a:rPr lang="en-US" sz="900" b="0" i="0" u="sng" strike="noStrike" kern="1200" dirty="0" smtClean="0">
                <a:solidFill>
                  <a:schemeClr val="tx1"/>
                </a:solidFill>
                <a:effectLst/>
                <a:latin typeface="Segoe UI Light" pitchFamily="34" charset="0"/>
                <a:ea typeface="+mn-ea"/>
                <a:cs typeface="+mn-cs"/>
              </a:rPr>
              <a:t>[area tag]</a:t>
            </a:r>
            <a:r>
              <a:rPr lang="en-US" dirty="0" smtClean="0"/>
              <a:t> </a:t>
            </a:r>
            <a:endParaRPr lang="en-US" baseline="0" dirty="0" smtClean="0"/>
          </a:p>
          <a:p>
            <a:r>
              <a:rPr lang="en-US" sz="900" b="0" i="0" u="none" strike="noStrike" kern="1200" dirty="0" smtClean="0">
                <a:solidFill>
                  <a:schemeClr val="tx1"/>
                </a:solidFill>
                <a:effectLst/>
                <a:latin typeface="Segoe UI Light" pitchFamily="34" charset="0"/>
                <a:ea typeface="+mn-ea"/>
                <a:cs typeface="+mn-cs"/>
              </a:rPr>
              <a:t>A9372E688</a:t>
            </a:r>
            <a:r>
              <a:rPr lang="en-US" dirty="0" smtClean="0"/>
              <a:t> </a:t>
            </a:r>
            <a:r>
              <a:rPr lang="en-US" sz="900" b="0" i="0" u="none" strike="noStrike" kern="1200" dirty="0" smtClean="0">
                <a:solidFill>
                  <a:schemeClr val="tx1"/>
                </a:solidFill>
                <a:effectLst/>
                <a:latin typeface="Segoe UI Light" pitchFamily="34" charset="0"/>
                <a:ea typeface="+mn-ea"/>
                <a:cs typeface="+mn-cs"/>
              </a:rPr>
              <a:t>APAC</a:t>
            </a:r>
            <a:r>
              <a:rPr lang="en-US" dirty="0" smtClean="0"/>
              <a:t> </a:t>
            </a:r>
          </a:p>
          <a:p>
            <a:r>
              <a:rPr lang="en-US" sz="900" b="0" i="0" u="none" strike="noStrike" kern="1200" dirty="0" smtClean="0">
                <a:solidFill>
                  <a:schemeClr val="tx1"/>
                </a:solidFill>
                <a:effectLst/>
                <a:latin typeface="Segoe UI Light" pitchFamily="34" charset="0"/>
                <a:ea typeface="+mn-ea"/>
                <a:cs typeface="+mn-cs"/>
              </a:rPr>
              <a:t>AE72B9331</a:t>
            </a:r>
            <a:r>
              <a:rPr lang="en-US" dirty="0" smtClean="0"/>
              <a:t> </a:t>
            </a:r>
            <a:r>
              <a:rPr lang="en-US" sz="900" b="0" i="0" u="none" strike="noStrike" kern="1200" dirty="0" smtClean="0">
                <a:solidFill>
                  <a:schemeClr val="tx1"/>
                </a:solidFill>
                <a:effectLst/>
                <a:latin typeface="Segoe UI Light" pitchFamily="34" charset="0"/>
                <a:ea typeface="+mn-ea"/>
                <a:cs typeface="+mn-cs"/>
              </a:rPr>
              <a:t>Canada</a:t>
            </a:r>
            <a:r>
              <a:rPr lang="en-US" dirty="0" smtClean="0"/>
              <a:t> </a:t>
            </a:r>
          </a:p>
          <a:p>
            <a:r>
              <a:rPr lang="en-US" sz="900" b="0" i="0" u="none" strike="noStrike" kern="1200" dirty="0" smtClean="0">
                <a:solidFill>
                  <a:schemeClr val="tx1"/>
                </a:solidFill>
                <a:effectLst/>
                <a:latin typeface="Segoe UI Light" pitchFamily="34" charset="0"/>
                <a:ea typeface="+mn-ea"/>
                <a:cs typeface="+mn-cs"/>
              </a:rPr>
              <a:t>A525AD0F5</a:t>
            </a:r>
            <a:r>
              <a:rPr lang="en-US" dirty="0" smtClean="0"/>
              <a:t> </a:t>
            </a:r>
            <a:r>
              <a:rPr lang="en-US" sz="900" b="0" i="0" u="none" strike="noStrike" kern="1200" dirty="0" smtClean="0">
                <a:solidFill>
                  <a:schemeClr val="tx1"/>
                </a:solidFill>
                <a:effectLst/>
                <a:latin typeface="Segoe UI Light" pitchFamily="34" charset="0"/>
                <a:ea typeface="+mn-ea"/>
                <a:cs typeface="+mn-cs"/>
              </a:rPr>
              <a:t>CEE</a:t>
            </a:r>
            <a:r>
              <a:rPr lang="en-US" dirty="0" smtClean="0"/>
              <a:t> </a:t>
            </a:r>
          </a:p>
          <a:p>
            <a:r>
              <a:rPr lang="en-US" sz="900" b="0" i="0" u="none" strike="noStrike" kern="1200" dirty="0" smtClean="0">
                <a:solidFill>
                  <a:schemeClr val="tx1"/>
                </a:solidFill>
                <a:effectLst/>
                <a:latin typeface="Segoe UI Light" pitchFamily="34" charset="0"/>
                <a:ea typeface="+mn-ea"/>
                <a:cs typeface="+mn-cs"/>
              </a:rPr>
              <a:t>A59851353</a:t>
            </a:r>
            <a:r>
              <a:rPr lang="en-US" dirty="0" smtClean="0"/>
              <a:t> </a:t>
            </a:r>
            <a:r>
              <a:rPr lang="en-US" sz="900" b="0" i="0" u="none" strike="noStrike" kern="1200" dirty="0" smtClean="0">
                <a:solidFill>
                  <a:schemeClr val="tx1"/>
                </a:solidFill>
                <a:effectLst/>
                <a:latin typeface="Segoe UI Light" pitchFamily="34" charset="0"/>
                <a:ea typeface="+mn-ea"/>
                <a:cs typeface="+mn-cs"/>
              </a:rPr>
              <a:t>France</a:t>
            </a:r>
            <a:r>
              <a:rPr lang="en-US" dirty="0" smtClean="0"/>
              <a:t> </a:t>
            </a:r>
          </a:p>
          <a:p>
            <a:r>
              <a:rPr lang="en-US" sz="900" b="0" i="0" u="none" strike="noStrike" kern="1200" dirty="0" smtClean="0">
                <a:solidFill>
                  <a:schemeClr val="tx1"/>
                </a:solidFill>
                <a:effectLst/>
                <a:latin typeface="Segoe UI Light" pitchFamily="34" charset="0"/>
                <a:ea typeface="+mn-ea"/>
                <a:cs typeface="+mn-cs"/>
              </a:rPr>
              <a:t>AD66A49B9</a:t>
            </a:r>
            <a:r>
              <a:rPr lang="en-US" dirty="0" smtClean="0"/>
              <a:t> </a:t>
            </a:r>
            <a:r>
              <a:rPr lang="en-US" sz="900" b="0" i="0" u="none" strike="noStrike" kern="1200" dirty="0" smtClean="0">
                <a:solidFill>
                  <a:schemeClr val="tx1"/>
                </a:solidFill>
                <a:effectLst/>
                <a:latin typeface="Segoe UI Light" pitchFamily="34" charset="0"/>
                <a:ea typeface="+mn-ea"/>
                <a:cs typeface="+mn-cs"/>
              </a:rPr>
              <a:t>Germany</a:t>
            </a:r>
            <a:r>
              <a:rPr lang="en-US" dirty="0" smtClean="0"/>
              <a:t> </a:t>
            </a:r>
          </a:p>
          <a:p>
            <a:r>
              <a:rPr lang="en-US" sz="900" b="0" i="0" u="none" strike="noStrike" kern="1200" dirty="0" smtClean="0">
                <a:solidFill>
                  <a:schemeClr val="tx1"/>
                </a:solidFill>
                <a:effectLst/>
                <a:latin typeface="Segoe UI Light" pitchFamily="34" charset="0"/>
                <a:ea typeface="+mn-ea"/>
                <a:cs typeface="+mn-cs"/>
              </a:rPr>
              <a:t>AAE3EE323</a:t>
            </a:r>
            <a:r>
              <a:rPr lang="en-US" dirty="0" smtClean="0"/>
              <a:t> </a:t>
            </a:r>
            <a:r>
              <a:rPr lang="en-US" sz="900" b="0" i="0" u="none" strike="noStrike" kern="1200" dirty="0" smtClean="0">
                <a:solidFill>
                  <a:schemeClr val="tx1"/>
                </a:solidFill>
                <a:effectLst/>
                <a:latin typeface="Segoe UI Light" pitchFamily="34" charset="0"/>
                <a:ea typeface="+mn-ea"/>
                <a:cs typeface="+mn-cs"/>
              </a:rPr>
              <a:t>GCR</a:t>
            </a:r>
            <a:r>
              <a:rPr lang="en-US" dirty="0" smtClean="0"/>
              <a:t> </a:t>
            </a:r>
          </a:p>
          <a:p>
            <a:r>
              <a:rPr lang="en-US" sz="900" b="0" i="0" u="none" strike="noStrike" kern="1200" dirty="0" smtClean="0">
                <a:solidFill>
                  <a:schemeClr val="tx1"/>
                </a:solidFill>
                <a:effectLst/>
                <a:latin typeface="Segoe UI Light" pitchFamily="34" charset="0"/>
                <a:ea typeface="+mn-ea"/>
                <a:cs typeface="+mn-cs"/>
              </a:rPr>
              <a:t>A43866C44</a:t>
            </a:r>
            <a:r>
              <a:rPr lang="en-US" dirty="0" smtClean="0"/>
              <a:t> </a:t>
            </a:r>
            <a:r>
              <a:rPr lang="en-US" sz="900" b="0" i="0" u="none" strike="noStrike" kern="1200" dirty="0" smtClean="0">
                <a:solidFill>
                  <a:schemeClr val="tx1"/>
                </a:solidFill>
                <a:effectLst/>
                <a:latin typeface="Segoe UI Light" pitchFamily="34" charset="0"/>
                <a:ea typeface="+mn-ea"/>
                <a:cs typeface="+mn-cs"/>
              </a:rPr>
              <a:t>India</a:t>
            </a:r>
            <a:r>
              <a:rPr lang="en-US" dirty="0" smtClean="0"/>
              <a:t> </a:t>
            </a:r>
          </a:p>
          <a:p>
            <a:r>
              <a:rPr lang="en-US" sz="900" b="0" i="0" u="none" strike="noStrike" kern="1200" dirty="0" smtClean="0">
                <a:solidFill>
                  <a:schemeClr val="tx1"/>
                </a:solidFill>
                <a:effectLst/>
                <a:latin typeface="Segoe UI Light" pitchFamily="34" charset="0"/>
                <a:ea typeface="+mn-ea"/>
                <a:cs typeface="+mn-cs"/>
              </a:rPr>
              <a:t>AD7C0A67A</a:t>
            </a:r>
            <a:r>
              <a:rPr lang="en-US" dirty="0" smtClean="0"/>
              <a:t> </a:t>
            </a:r>
            <a:r>
              <a:rPr lang="en-US" sz="900" b="0" i="0" u="none" strike="noStrike" kern="1200" dirty="0" smtClean="0">
                <a:solidFill>
                  <a:schemeClr val="tx1"/>
                </a:solidFill>
                <a:effectLst/>
                <a:latin typeface="Segoe UI Light" pitchFamily="34" charset="0"/>
                <a:ea typeface="+mn-ea"/>
                <a:cs typeface="+mn-cs"/>
              </a:rPr>
              <a:t>Japan</a:t>
            </a:r>
            <a:r>
              <a:rPr lang="en-US" dirty="0" smtClean="0"/>
              <a:t> </a:t>
            </a:r>
          </a:p>
          <a:p>
            <a:r>
              <a:rPr lang="en-US" sz="900" b="0" i="0" u="none" strike="noStrike" kern="1200" dirty="0" smtClean="0">
                <a:solidFill>
                  <a:schemeClr val="tx1"/>
                </a:solidFill>
                <a:effectLst/>
                <a:latin typeface="Segoe UI Light" pitchFamily="34" charset="0"/>
                <a:ea typeface="+mn-ea"/>
                <a:cs typeface="+mn-cs"/>
              </a:rPr>
              <a:t>A195A236E</a:t>
            </a:r>
            <a:r>
              <a:rPr lang="en-US" dirty="0" smtClean="0"/>
              <a:t> </a:t>
            </a:r>
            <a:r>
              <a:rPr lang="en-US" sz="900" b="0" i="0" u="none" strike="noStrike" kern="1200" dirty="0" smtClean="0">
                <a:solidFill>
                  <a:schemeClr val="tx1"/>
                </a:solidFill>
                <a:effectLst/>
                <a:latin typeface="Segoe UI Light" pitchFamily="34" charset="0"/>
                <a:ea typeface="+mn-ea"/>
                <a:cs typeface="+mn-cs"/>
              </a:rPr>
              <a:t>LATAM</a:t>
            </a:r>
            <a:r>
              <a:rPr lang="en-US" dirty="0" smtClean="0"/>
              <a:t> </a:t>
            </a:r>
          </a:p>
          <a:p>
            <a:r>
              <a:rPr lang="en-US" sz="900" b="0" i="0" u="none" strike="noStrike" kern="1200" dirty="0" smtClean="0">
                <a:solidFill>
                  <a:schemeClr val="tx1"/>
                </a:solidFill>
                <a:effectLst/>
                <a:latin typeface="Segoe UI Light" pitchFamily="34" charset="0"/>
                <a:ea typeface="+mn-ea"/>
                <a:cs typeface="+mn-cs"/>
              </a:rPr>
              <a:t>A6BFF48EE</a:t>
            </a:r>
            <a:r>
              <a:rPr lang="en-US" dirty="0" smtClean="0"/>
              <a:t> </a:t>
            </a:r>
            <a:r>
              <a:rPr lang="en-US" sz="900" b="0" i="0" u="none" strike="noStrike" kern="1200" dirty="0" smtClean="0">
                <a:solidFill>
                  <a:schemeClr val="tx1"/>
                </a:solidFill>
                <a:effectLst/>
                <a:latin typeface="Segoe UI Light" pitchFamily="34" charset="0"/>
                <a:ea typeface="+mn-ea"/>
                <a:cs typeface="+mn-cs"/>
              </a:rPr>
              <a:t>MEA</a:t>
            </a:r>
            <a:r>
              <a:rPr lang="en-US" dirty="0" smtClean="0"/>
              <a:t> </a:t>
            </a:r>
          </a:p>
          <a:p>
            <a:r>
              <a:rPr lang="en-US" sz="900" b="0" i="0" u="none" strike="noStrike" kern="1200" dirty="0" smtClean="0">
                <a:solidFill>
                  <a:schemeClr val="tx1"/>
                </a:solidFill>
                <a:effectLst/>
                <a:latin typeface="Segoe UI Light" pitchFamily="34" charset="0"/>
                <a:ea typeface="+mn-ea"/>
                <a:cs typeface="+mn-cs"/>
              </a:rPr>
              <a:t>A84C92782</a:t>
            </a:r>
            <a:r>
              <a:rPr lang="en-US" dirty="0" smtClean="0"/>
              <a:t> </a:t>
            </a:r>
            <a:r>
              <a:rPr lang="en-US" sz="900" b="0" i="0" u="none" strike="noStrike" kern="1200" dirty="0" smtClean="0">
                <a:solidFill>
                  <a:schemeClr val="tx1"/>
                </a:solidFill>
                <a:effectLst/>
                <a:latin typeface="Segoe UI Light" pitchFamily="34" charset="0"/>
                <a:ea typeface="+mn-ea"/>
                <a:cs typeface="+mn-cs"/>
              </a:rPr>
              <a:t>UK</a:t>
            </a:r>
            <a:r>
              <a:rPr lang="en-US" dirty="0" smtClean="0"/>
              <a:t> </a:t>
            </a:r>
          </a:p>
          <a:p>
            <a:r>
              <a:rPr lang="en-US" sz="900" b="0" i="0" u="none" strike="noStrike" kern="1200" dirty="0" smtClean="0">
                <a:solidFill>
                  <a:schemeClr val="tx1"/>
                </a:solidFill>
                <a:effectLst/>
                <a:latin typeface="Segoe UI Light" pitchFamily="34" charset="0"/>
                <a:ea typeface="+mn-ea"/>
                <a:cs typeface="+mn-cs"/>
              </a:rPr>
              <a:t>A96F477FF</a:t>
            </a:r>
            <a:r>
              <a:rPr lang="en-US" dirty="0" smtClean="0"/>
              <a:t> </a:t>
            </a:r>
            <a:r>
              <a:rPr lang="en-US" sz="900" b="0" i="0" u="none" strike="noStrike" kern="1200" dirty="0" smtClean="0">
                <a:solidFill>
                  <a:schemeClr val="tx1"/>
                </a:solidFill>
                <a:effectLst/>
                <a:latin typeface="Segoe UI Light" pitchFamily="34" charset="0"/>
                <a:ea typeface="+mn-ea"/>
                <a:cs typeface="+mn-cs"/>
              </a:rPr>
              <a:t>USA</a:t>
            </a:r>
            <a:r>
              <a:rPr lang="en-US" dirty="0" smtClean="0"/>
              <a:t> </a:t>
            </a:r>
          </a:p>
          <a:p>
            <a:r>
              <a:rPr lang="en-US" sz="900" b="0" i="0" u="none" strike="noStrike" kern="1200" dirty="0" smtClean="0">
                <a:solidFill>
                  <a:schemeClr val="tx1"/>
                </a:solidFill>
                <a:effectLst/>
                <a:latin typeface="Segoe UI Light" pitchFamily="34" charset="0"/>
                <a:ea typeface="+mn-ea"/>
                <a:cs typeface="+mn-cs"/>
              </a:rPr>
              <a:t>A5EE20F9C</a:t>
            </a:r>
            <a:r>
              <a:rPr lang="en-US" dirty="0" smtClean="0"/>
              <a:t> </a:t>
            </a:r>
            <a:r>
              <a:rPr lang="en-US" sz="900" b="0" i="0" u="none" strike="noStrike" kern="1200" dirty="0" smtClean="0">
                <a:solidFill>
                  <a:schemeClr val="tx1"/>
                </a:solidFill>
                <a:effectLst/>
                <a:latin typeface="Segoe UI Light" pitchFamily="34" charset="0"/>
                <a:ea typeface="+mn-ea"/>
                <a:cs typeface="+mn-cs"/>
              </a:rPr>
              <a:t>WE </a:t>
            </a:r>
            <a:endParaRPr lang="en-US" dirty="0" smtClean="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36"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DCD61BB-790A-4EFE-904A-F3FC061E4182}" type="datetime8">
              <a:rPr lang="en-US" smtClean="0"/>
              <a:t>5/8/2015 9:58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43625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a:t>
            </a:fld>
            <a:endParaRPr lang="en-US" dirty="0"/>
          </a:p>
        </p:txBody>
      </p:sp>
    </p:spTree>
    <p:extLst>
      <p:ext uri="{BB962C8B-B14F-4D97-AF65-F5344CB8AC3E}">
        <p14:creationId xmlns:p14="http://schemas.microsoft.com/office/powerpoint/2010/main" val="1732985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7</a:t>
            </a:fld>
            <a:endParaRPr lang="en-US" dirty="0"/>
          </a:p>
        </p:txBody>
      </p:sp>
    </p:spTree>
    <p:extLst>
      <p:ext uri="{BB962C8B-B14F-4D97-AF65-F5344CB8AC3E}">
        <p14:creationId xmlns:p14="http://schemas.microsoft.com/office/powerpoint/2010/main" val="28997666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5/8/2015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76564381"/>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2014 </a:t>
            </a:r>
            <a:r>
              <a:rPr lang="en-US" sz="686" dirty="0">
                <a:gradFill>
                  <a:gsLst>
                    <a:gs pos="0">
                      <a:srgbClr val="FFFFFF"/>
                    </a:gs>
                    <a:gs pos="100000">
                      <a:srgbClr val="FFFFFF"/>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95254"/>
          </a:xfrm>
          <a:prstGeom prst="rect">
            <a:avLst/>
          </a:prstGeom>
        </p:spPr>
        <p:txBody>
          <a:bodyPr>
            <a:spAutoFit/>
          </a:bodyPr>
          <a:lstStyle>
            <a:lvl3pPr>
              <a:defRPr sz="2352"/>
            </a:lvl3pPr>
            <a:lvl4pPr>
              <a:defRPr sz="1960"/>
            </a:lvl4pPr>
            <a:lvl5pPr>
              <a:defRPr sz="196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a:xfrm>
            <a:off x="1" y="2"/>
            <a:ext cx="12192000" cy="646042"/>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420685581"/>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39"/>
            <a:ext cx="11034445" cy="2387600"/>
          </a:xfrm>
          <a:prstGeom prst="rect">
            <a:avLst/>
          </a:prstGeom>
        </p:spPr>
        <p:txBody>
          <a:bodyPr anchor="b">
            <a:noAutofit/>
          </a:bodyPr>
          <a:lstStyle>
            <a:lvl1pPr algn="l">
              <a:defRPr sz="23893">
                <a:solidFill>
                  <a:schemeClr val="bg1"/>
                </a:solidFill>
              </a:defRPr>
            </a:lvl1pPr>
          </a:lstStyle>
          <a:p>
            <a:r>
              <a:rPr lang="en-US" dirty="0" smtClean="0"/>
              <a:t>web</a:t>
            </a:r>
            <a:endParaRPr lang="en-US" dirty="0"/>
          </a:p>
        </p:txBody>
      </p:sp>
    </p:spTree>
    <p:extLst>
      <p:ext uri="{BB962C8B-B14F-4D97-AF65-F5344CB8AC3E}">
        <p14:creationId xmlns:p14="http://schemas.microsoft.com/office/powerpoint/2010/main" val="1898672304"/>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a:prstGeom prst="rect">
            <a:avLst/>
          </a:prstGeom>
        </p:spPr>
        <p:txBody>
          <a:bodyPr/>
          <a:lstStyle>
            <a:lvl1pPr>
              <a:defRPr sz="5398"/>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800"/>
            <a:ext cx="11151917" cy="946413"/>
          </a:xfrm>
          <a:prstGeom prst="rect">
            <a:avLst/>
          </a:prstGeom>
        </p:spPr>
        <p:txBody>
          <a:bodyPr/>
          <a:lstStyle>
            <a:lvl1pPr marL="3174" indent="0">
              <a:spcBef>
                <a:spcPts val="0"/>
              </a:spcBef>
              <a:spcAft>
                <a:spcPts val="900"/>
              </a:spcAft>
              <a:buSzPct val="80000"/>
              <a:buFont typeface="Arial" pitchFamily="34" charset="0"/>
              <a:buNone/>
              <a:defRPr sz="3999" spc="-100" baseline="0">
                <a:gradFill>
                  <a:gsLst>
                    <a:gs pos="0">
                      <a:srgbClr val="595959"/>
                    </a:gs>
                    <a:gs pos="86000">
                      <a:srgbClr val="595959"/>
                    </a:gs>
                  </a:gsLst>
                  <a:lin ang="5400000" scaled="0"/>
                </a:gradFill>
                <a:latin typeface="Segoe UI Light" pitchFamily="34" charset="0"/>
              </a:defRPr>
            </a:lvl1pPr>
            <a:lvl2pPr marL="3174" indent="0">
              <a:spcBef>
                <a:spcPts val="0"/>
              </a:spcBef>
              <a:buSzPct val="80000"/>
              <a:buFont typeface="Arial" pitchFamily="34" charset="0"/>
              <a:buNone/>
              <a:defRPr sz="1999" spc="-50" baseline="0">
                <a:gradFill>
                  <a:gsLst>
                    <a:gs pos="0">
                      <a:srgbClr val="595959"/>
                    </a:gs>
                    <a:gs pos="86000">
                      <a:srgbClr val="595959"/>
                    </a:gs>
                  </a:gsLst>
                  <a:lin ang="5400000" scaled="0"/>
                </a:gradFill>
              </a:defRPr>
            </a:lvl2pPr>
            <a:lvl3pPr marL="1258510" indent="-403104">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482" indent="-34597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931" indent="-336449">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975836738"/>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7"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8"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 id="2147483776" r:id="rId33"/>
    <p:sldLayoutId id="2147483777" r:id="rId34"/>
    <p:sldLayoutId id="2147483778" r:id="rId35"/>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5.xml"/><Relationship Id="rId4" Type="http://schemas.openxmlformats.org/officeDocument/2006/relationships/image" Target="../media/image13.emf"/></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10.xml"/><Relationship Id="rId7" Type="http://schemas.openxmlformats.org/officeDocument/2006/relationships/image" Target="../media/image15.png"/><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image" Target="../media/image14.emf"/><Relationship Id="rId5" Type="http://schemas.openxmlformats.org/officeDocument/2006/relationships/oleObject" Target="../embeddings/oleObject1.bin"/><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slideLayout" Target="../slideLayouts/slideLayout10.xml"/><Relationship Id="rId7" Type="http://schemas.openxmlformats.org/officeDocument/2006/relationships/image" Target="../media/image17.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14.emf"/><Relationship Id="rId5" Type="http://schemas.openxmlformats.org/officeDocument/2006/relationships/oleObject" Target="../embeddings/oleObject2.bin"/><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9.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Azure Dev Camp Closing</a:t>
            </a:r>
            <a:endParaRPr lang="en-US"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3600" dirty="0"/>
              <a:t>Key Scenarios to get started with Microsoft Azure</a:t>
            </a:r>
          </a:p>
        </p:txBody>
      </p:sp>
      <p:sp>
        <p:nvSpPr>
          <p:cNvPr id="2" name="Text Placeholder 1"/>
          <p:cNvSpPr>
            <a:spLocks noGrp="1"/>
          </p:cNvSpPr>
          <p:nvPr>
            <p:ph sz="quarter" idx="10"/>
          </p:nvPr>
        </p:nvSpPr>
        <p:spPr/>
        <p:txBody>
          <a:bodyPr/>
          <a:lstStyle/>
          <a:p>
            <a:pPr>
              <a:buFont typeface="Arial" panose="020B0604020202020204" pitchFamily="34" charset="0"/>
              <a:buChar char="•"/>
            </a:pPr>
            <a:r>
              <a:rPr lang="en-US" sz="3600" dirty="0"/>
              <a:t>Dev / Test</a:t>
            </a:r>
          </a:p>
          <a:p>
            <a:pPr lvl="1">
              <a:buFont typeface="Arial" panose="020B0604020202020204" pitchFamily="34" charset="0"/>
              <a:buChar char="•"/>
            </a:pPr>
            <a:r>
              <a:rPr lang="en-US" sz="2800" dirty="0"/>
              <a:t>Full test and </a:t>
            </a:r>
            <a:r>
              <a:rPr lang="en-US" sz="2800" dirty="0" err="1"/>
              <a:t>dev</a:t>
            </a:r>
            <a:r>
              <a:rPr lang="en-US" sz="2800" dirty="0"/>
              <a:t> environments in minutes</a:t>
            </a:r>
          </a:p>
          <a:p>
            <a:pPr lvl="1">
              <a:buFont typeface="Arial" panose="020B0604020202020204" pitchFamily="34" charset="0"/>
              <a:buChar char="•"/>
            </a:pPr>
            <a:r>
              <a:rPr lang="en-US" sz="2800" dirty="0"/>
              <a:t>VSO integration</a:t>
            </a:r>
          </a:p>
          <a:p>
            <a:pPr>
              <a:buFont typeface="Arial" panose="020B0604020202020204" pitchFamily="34" charset="0"/>
              <a:buChar char="•"/>
            </a:pPr>
            <a:r>
              <a:rPr lang="en-US" sz="3600" dirty="0"/>
              <a:t>Lift and Shift</a:t>
            </a:r>
          </a:p>
          <a:p>
            <a:pPr lvl="1">
              <a:buFont typeface="Arial" panose="020B0604020202020204" pitchFamily="34" charset="0"/>
              <a:buChar char="•"/>
            </a:pPr>
            <a:r>
              <a:rPr lang="en-US" sz="2800" dirty="0"/>
              <a:t>Take existing work loads and run then in a certified instance</a:t>
            </a:r>
          </a:p>
          <a:p>
            <a:pPr>
              <a:buFont typeface="Arial" panose="020B0604020202020204" pitchFamily="34" charset="0"/>
              <a:buChar char="•"/>
            </a:pPr>
            <a:r>
              <a:rPr lang="en-US" sz="3600" dirty="0"/>
              <a:t>Storage</a:t>
            </a:r>
          </a:p>
          <a:p>
            <a:pPr lvl="1">
              <a:buFont typeface="Arial" panose="020B0604020202020204" pitchFamily="34" charset="0"/>
              <a:buChar char="•"/>
            </a:pPr>
            <a:r>
              <a:rPr lang="en-US" sz="2800" dirty="0"/>
              <a:t>Archive key data in inexpensive cloud </a:t>
            </a:r>
            <a:r>
              <a:rPr lang="en-US" sz="2800" dirty="0" err="1" smtClean="0"/>
              <a:t>storag</a:t>
            </a:r>
            <a:endParaRPr lang="en-US" sz="2800" dirty="0"/>
          </a:p>
        </p:txBody>
      </p:sp>
    </p:spTree>
    <p:extLst>
      <p:ext uri="{BB962C8B-B14F-4D97-AF65-F5344CB8AC3E}">
        <p14:creationId xmlns:p14="http://schemas.microsoft.com/office/powerpoint/2010/main" val="234155065"/>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3600" dirty="0"/>
              <a:t>Key Scenarios to get started with Microsoft Azure</a:t>
            </a:r>
          </a:p>
        </p:txBody>
      </p:sp>
      <p:sp>
        <p:nvSpPr>
          <p:cNvPr id="2" name="Text Placeholder 1"/>
          <p:cNvSpPr>
            <a:spLocks noGrp="1"/>
          </p:cNvSpPr>
          <p:nvPr>
            <p:ph sz="quarter" idx="10"/>
          </p:nvPr>
        </p:nvSpPr>
        <p:spPr/>
        <p:txBody>
          <a:bodyPr/>
          <a:lstStyle/>
          <a:p>
            <a:pPr>
              <a:buFont typeface="Arial" panose="020B0604020202020204" pitchFamily="34" charset="0"/>
              <a:buChar char="•"/>
            </a:pPr>
            <a:r>
              <a:rPr lang="en-US" sz="3600" dirty="0" smtClean="0"/>
              <a:t>Big </a:t>
            </a:r>
            <a:r>
              <a:rPr lang="en-US" sz="3600" dirty="0"/>
              <a:t>Data</a:t>
            </a:r>
          </a:p>
          <a:p>
            <a:pPr lvl="1">
              <a:buFont typeface="Arial" panose="020B0604020202020204" pitchFamily="34" charset="0"/>
              <a:buChar char="•"/>
            </a:pPr>
            <a:r>
              <a:rPr lang="en-US" sz="2800" dirty="0"/>
              <a:t>Process key data into business intelligence using Hadoop or Machine Learning</a:t>
            </a:r>
          </a:p>
          <a:p>
            <a:pPr>
              <a:buFont typeface="Arial" panose="020B0604020202020204" pitchFamily="34" charset="0"/>
              <a:buChar char="•"/>
            </a:pPr>
            <a:r>
              <a:rPr lang="en-US" sz="3600" dirty="0"/>
              <a:t>Identity</a:t>
            </a:r>
          </a:p>
          <a:p>
            <a:pPr lvl="1">
              <a:buFont typeface="Arial" panose="020B0604020202020204" pitchFamily="34" charset="0"/>
              <a:buChar char="•"/>
            </a:pPr>
            <a:r>
              <a:rPr lang="en-US" sz="2800" dirty="0"/>
              <a:t>Synchronize all your identities through Azure AD to control access to Apps, Data and Services</a:t>
            </a:r>
          </a:p>
          <a:p>
            <a:pPr>
              <a:buFont typeface="Arial" panose="020B0604020202020204" pitchFamily="34" charset="0"/>
              <a:buChar char="•"/>
            </a:pPr>
            <a:r>
              <a:rPr lang="en-US" sz="3600" dirty="0"/>
              <a:t>Web Apps</a:t>
            </a:r>
          </a:p>
          <a:p>
            <a:pPr lvl="1">
              <a:buFont typeface="Arial" panose="020B0604020202020204" pitchFamily="34" charset="0"/>
              <a:buChar char="•"/>
            </a:pPr>
            <a:r>
              <a:rPr lang="en-US" sz="2800" dirty="0"/>
              <a:t>Take your web apps to the cloud using inexpensive Web Sites</a:t>
            </a:r>
          </a:p>
        </p:txBody>
      </p:sp>
    </p:spTree>
    <p:extLst>
      <p:ext uri="{BB962C8B-B14F-4D97-AF65-F5344CB8AC3E}">
        <p14:creationId xmlns:p14="http://schemas.microsoft.com/office/powerpoint/2010/main" val="1839950328"/>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chor="t"/>
          <a:lstStyle/>
          <a:p>
            <a:r>
              <a:rPr lang="en-US" sz="4799" dirty="0"/>
              <a:t>Free one month trial</a:t>
            </a:r>
          </a:p>
        </p:txBody>
      </p:sp>
      <p:sp>
        <p:nvSpPr>
          <p:cNvPr id="3" name="Content Placeholder 2"/>
          <p:cNvSpPr>
            <a:spLocks noGrp="1"/>
          </p:cNvSpPr>
          <p:nvPr>
            <p:ph sz="quarter" idx="10"/>
          </p:nvPr>
        </p:nvSpPr>
        <p:spPr>
          <a:xfrm>
            <a:off x="3398139" y="2280867"/>
            <a:ext cx="8625516" cy="2270760"/>
          </a:xfrm>
        </p:spPr>
        <p:txBody>
          <a:bodyPr numCol="2"/>
          <a:lstStyle/>
          <a:p>
            <a:pPr marL="457200" indent="-457200">
              <a:buFont typeface="Segoe UI Symbol" panose="020B0502040204020203" pitchFamily="34" charset="0"/>
              <a:buChar char="▶"/>
            </a:pPr>
            <a:r>
              <a:rPr lang="en-US" sz="3200" dirty="0" smtClean="0">
                <a:solidFill>
                  <a:schemeClr val="tx1"/>
                </a:solidFill>
              </a:rPr>
              <a:t>Virtual Machines</a:t>
            </a:r>
          </a:p>
          <a:p>
            <a:pPr marL="457200" indent="-457200">
              <a:buFont typeface="Segoe UI Symbol" panose="020B0502040204020203" pitchFamily="34" charset="0"/>
              <a:buChar char="▶"/>
            </a:pPr>
            <a:r>
              <a:rPr lang="en-US" sz="3200" dirty="0" smtClean="0">
                <a:solidFill>
                  <a:schemeClr val="tx1"/>
                </a:solidFill>
              </a:rPr>
              <a:t>SQL Databases</a:t>
            </a:r>
          </a:p>
          <a:p>
            <a:pPr marL="457200" indent="-457200">
              <a:buFont typeface="Segoe UI Symbol" panose="020B0502040204020203" pitchFamily="34" charset="0"/>
              <a:buChar char="▶"/>
            </a:pPr>
            <a:r>
              <a:rPr lang="en-US" sz="3200" dirty="0" smtClean="0">
                <a:solidFill>
                  <a:schemeClr val="tx1"/>
                </a:solidFill>
              </a:rPr>
              <a:t>Websites</a:t>
            </a:r>
          </a:p>
          <a:p>
            <a:pPr marL="457200" indent="-457200">
              <a:buFont typeface="Segoe UI Symbol" panose="020B0502040204020203" pitchFamily="34" charset="0"/>
              <a:buChar char="▶"/>
            </a:pPr>
            <a:r>
              <a:rPr lang="en-US" sz="3200" dirty="0" smtClean="0">
                <a:solidFill>
                  <a:schemeClr val="tx1"/>
                </a:solidFill>
              </a:rPr>
              <a:t>Hadoop</a:t>
            </a:r>
          </a:p>
          <a:p>
            <a:pPr marL="457200" indent="-457200">
              <a:buFont typeface="Segoe UI Symbol" panose="020B0502040204020203" pitchFamily="34" charset="0"/>
              <a:buChar char="▶"/>
            </a:pPr>
            <a:r>
              <a:rPr lang="en-US" sz="3200" dirty="0" smtClean="0">
                <a:solidFill>
                  <a:schemeClr val="tx1"/>
                </a:solidFill>
              </a:rPr>
              <a:t>Mobile Push</a:t>
            </a:r>
          </a:p>
          <a:p>
            <a:pPr marL="457200" indent="-457200">
              <a:buFont typeface="Segoe UI Symbol" panose="020B0502040204020203" pitchFamily="34" charset="0"/>
              <a:buChar char="▶"/>
            </a:pPr>
            <a:r>
              <a:rPr lang="en-US" sz="3200" dirty="0" smtClean="0">
                <a:solidFill>
                  <a:schemeClr val="tx1"/>
                </a:solidFill>
              </a:rPr>
              <a:t>Media Streaming</a:t>
            </a:r>
          </a:p>
          <a:p>
            <a:pPr marL="457200" indent="-457200">
              <a:buFont typeface="Segoe UI Symbol" panose="020B0502040204020203" pitchFamily="34" charset="0"/>
              <a:buChar char="▶"/>
            </a:pPr>
            <a:r>
              <a:rPr lang="en-US" sz="3200" dirty="0" smtClean="0">
                <a:solidFill>
                  <a:schemeClr val="tx1"/>
                </a:solidFill>
              </a:rPr>
              <a:t>Active Directory</a:t>
            </a:r>
          </a:p>
          <a:p>
            <a:pPr marL="457200" indent="-457200">
              <a:buFont typeface="Segoe UI Symbol" panose="020B0502040204020203" pitchFamily="34" charset="0"/>
              <a:buChar char="▶"/>
            </a:pPr>
            <a:r>
              <a:rPr lang="en-US" sz="3200" dirty="0" smtClean="0">
                <a:solidFill>
                  <a:schemeClr val="tx1"/>
                </a:solidFill>
              </a:rPr>
              <a:t>Everything else...</a:t>
            </a:r>
          </a:p>
        </p:txBody>
      </p:sp>
      <p:grpSp>
        <p:nvGrpSpPr>
          <p:cNvPr id="8" name="Group 7"/>
          <p:cNvGrpSpPr/>
          <p:nvPr/>
        </p:nvGrpSpPr>
        <p:grpSpPr>
          <a:xfrm>
            <a:off x="-20684" y="5757721"/>
            <a:ext cx="8392764" cy="1108592"/>
            <a:chOff x="292448" y="5292209"/>
            <a:chExt cx="8392764" cy="1108592"/>
          </a:xfrm>
        </p:grpSpPr>
        <p:sp>
          <p:nvSpPr>
            <p:cNvPr id="5" name="Rectangle 4"/>
            <p:cNvSpPr/>
            <p:nvPr/>
          </p:nvSpPr>
          <p:spPr>
            <a:xfrm>
              <a:off x="292448" y="5292209"/>
              <a:ext cx="8392764" cy="1108592"/>
            </a:xfrm>
            <a:prstGeom prst="rect">
              <a:avLst/>
            </a:prstGeom>
            <a:solidFill>
              <a:srgbClr val="88C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45989" y="5538727"/>
              <a:ext cx="7173564" cy="615553"/>
            </a:xfrm>
            <a:prstGeom prst="rect">
              <a:avLst/>
            </a:prstGeom>
            <a:noFill/>
            <a:ln>
              <a:noFill/>
            </a:ln>
          </p:spPr>
          <p:txBody>
            <a:bodyPr wrap="square" rtlCol="0">
              <a:spAutoFit/>
            </a:bodyPr>
            <a:lstStyle/>
            <a:p>
              <a:r>
                <a:rPr lang="en-US" sz="3400" dirty="0">
                  <a:solidFill>
                    <a:schemeClr val="bg1"/>
                  </a:solidFill>
                </a:rPr>
                <a:t>http://aka.ms/CloudCamp-AzureTrial</a:t>
              </a:r>
            </a:p>
          </p:txBody>
        </p:sp>
        <p:sp>
          <p:nvSpPr>
            <p:cNvPr id="7" name="TextBox 6"/>
            <p:cNvSpPr txBox="1"/>
            <p:nvPr/>
          </p:nvSpPr>
          <p:spPr>
            <a:xfrm>
              <a:off x="7677120" y="5523339"/>
              <a:ext cx="793807" cy="646331"/>
            </a:xfrm>
            <a:prstGeom prst="rect">
              <a:avLst/>
            </a:prstGeom>
            <a:noFill/>
            <a:ln>
              <a:noFill/>
            </a:ln>
          </p:spPr>
          <p:txBody>
            <a:bodyPr wrap="none" rtlCol="0">
              <a:spAutoFit/>
            </a:bodyPr>
            <a:lstStyle/>
            <a:p>
              <a:r>
                <a:rPr lang="en-US" sz="3600" dirty="0">
                  <a:solidFill>
                    <a:schemeClr val="bg1"/>
                  </a:solidFill>
                  <a:latin typeface="Segoe UI Symbol" panose="020B0502040204020203" pitchFamily="34" charset="0"/>
                  <a:ea typeface="Segoe UI Symbol" panose="020B0502040204020203" pitchFamily="34" charset="0"/>
                </a:rPr>
                <a:t></a:t>
              </a:r>
              <a:endParaRPr lang="en-US" dirty="0">
                <a:solidFill>
                  <a:schemeClr val="bg1"/>
                </a:solidFill>
                <a:latin typeface="Segoe UI Symbol" panose="020B0502040204020203" pitchFamily="34" charset="0"/>
                <a:ea typeface="Segoe UI Symbol" panose="020B0502040204020203" pitchFamily="34" charset="0"/>
              </a:endParaRPr>
            </a:p>
          </p:txBody>
        </p:sp>
      </p:grpSp>
      <p:sp>
        <p:nvSpPr>
          <p:cNvPr id="9" name="Rectangle 8"/>
          <p:cNvSpPr/>
          <p:nvPr/>
        </p:nvSpPr>
        <p:spPr>
          <a:xfrm>
            <a:off x="3398139" y="1044279"/>
            <a:ext cx="8156552" cy="954107"/>
          </a:xfrm>
          <a:prstGeom prst="rect">
            <a:avLst/>
          </a:prstGeom>
        </p:spPr>
        <p:txBody>
          <a:bodyPr wrap="square">
            <a:spAutoFit/>
          </a:bodyPr>
          <a:lstStyle/>
          <a:p>
            <a:r>
              <a:rPr lang="en-US" sz="2800" dirty="0"/>
              <a:t>Sign-up for free and get $200 to spend on all Azure services</a:t>
            </a:r>
          </a:p>
        </p:txBody>
      </p:sp>
    </p:spTree>
    <p:extLst>
      <p:ext uri="{BB962C8B-B14F-4D97-AF65-F5344CB8AC3E}">
        <p14:creationId xmlns:p14="http://schemas.microsoft.com/office/powerpoint/2010/main" val="19166362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7488"/>
            <a:ext cx="11031538" cy="811212"/>
          </a:xfrm>
          <a:prstGeom prst="rect">
            <a:avLst/>
          </a:prstGeom>
        </p:spPr>
        <p:txBody>
          <a:bodyPr anchor="t"/>
          <a:lstStyle/>
          <a:p>
            <a:r>
              <a:rPr lang="en-US" sz="4799" dirty="0"/>
              <a:t>Activate your MSDN Benefits…</a:t>
            </a:r>
          </a:p>
        </p:txBody>
      </p:sp>
      <p:cxnSp>
        <p:nvCxnSpPr>
          <p:cNvPr id="20" name="Straight Connector 19"/>
          <p:cNvCxnSpPr/>
          <p:nvPr/>
        </p:nvCxnSpPr>
        <p:spPr>
          <a:xfrm flipV="1">
            <a:off x="3750808" y="1066802"/>
            <a:ext cx="0" cy="267305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V="1">
            <a:off x="8427691" y="1066801"/>
            <a:ext cx="0" cy="267305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528096" y="1258073"/>
            <a:ext cx="2815204" cy="1832894"/>
            <a:chOff x="76155" y="1945466"/>
            <a:chExt cx="3244200" cy="2041717"/>
          </a:xfrm>
        </p:grpSpPr>
        <p:pic>
          <p:nvPicPr>
            <p:cNvPr id="2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6155" y="2997169"/>
              <a:ext cx="1081400" cy="990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2238955" y="2997169"/>
              <a:ext cx="1081400" cy="990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1157555" y="1945466"/>
              <a:ext cx="1081400" cy="990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0" name="Rectangle 29"/>
          <p:cNvSpPr/>
          <p:nvPr/>
        </p:nvSpPr>
        <p:spPr>
          <a:xfrm>
            <a:off x="302247" y="3810001"/>
            <a:ext cx="3266903" cy="461545"/>
          </a:xfrm>
          <a:prstGeom prst="rect">
            <a:avLst/>
          </a:prstGeom>
        </p:spPr>
        <p:txBody>
          <a:bodyPr wrap="none">
            <a:spAutoFit/>
          </a:bodyPr>
          <a:lstStyle/>
          <a:p>
            <a:r>
              <a:rPr lang="en-US" sz="2399" b="1" i="1" dirty="0">
                <a:solidFill>
                  <a:schemeClr val="bg1"/>
                </a:solidFill>
              </a:rPr>
              <a:t>3</a:t>
            </a:r>
            <a:r>
              <a:rPr lang="en-US" sz="2399" dirty="0">
                <a:solidFill>
                  <a:schemeClr val="bg1"/>
                </a:solidFill>
              </a:rPr>
              <a:t> VMs for </a:t>
            </a:r>
            <a:r>
              <a:rPr lang="en-US" sz="2399" b="1" i="1" dirty="0">
                <a:solidFill>
                  <a:schemeClr val="bg1"/>
                </a:solidFill>
              </a:rPr>
              <a:t>16 </a:t>
            </a:r>
            <a:r>
              <a:rPr lang="en-US" sz="2399" dirty="0" err="1">
                <a:solidFill>
                  <a:schemeClr val="bg1"/>
                </a:solidFill>
              </a:rPr>
              <a:t>hrs</a:t>
            </a:r>
            <a:r>
              <a:rPr lang="en-US" sz="2399" dirty="0">
                <a:solidFill>
                  <a:schemeClr val="bg1"/>
                </a:solidFill>
              </a:rPr>
              <a:t> a day</a:t>
            </a:r>
          </a:p>
        </p:txBody>
      </p:sp>
      <p:sp>
        <p:nvSpPr>
          <p:cNvPr id="31" name="Rectangle 30"/>
          <p:cNvSpPr/>
          <p:nvPr/>
        </p:nvSpPr>
        <p:spPr>
          <a:xfrm>
            <a:off x="4028054" y="3810001"/>
            <a:ext cx="4110889" cy="461545"/>
          </a:xfrm>
          <a:prstGeom prst="rect">
            <a:avLst/>
          </a:prstGeom>
        </p:spPr>
        <p:txBody>
          <a:bodyPr wrap="none">
            <a:spAutoFit/>
          </a:bodyPr>
          <a:lstStyle/>
          <a:p>
            <a:r>
              <a:rPr lang="en-US" sz="2399" b="1" i="1" dirty="0">
                <a:solidFill>
                  <a:schemeClr val="bg1"/>
                </a:solidFill>
              </a:rPr>
              <a:t>80</a:t>
            </a:r>
            <a:r>
              <a:rPr lang="en-US" sz="2399" dirty="0">
                <a:solidFill>
                  <a:schemeClr val="bg1"/>
                </a:solidFill>
              </a:rPr>
              <a:t> VMs for </a:t>
            </a:r>
            <a:r>
              <a:rPr lang="en-US" sz="2399" b="1" i="1" dirty="0">
                <a:solidFill>
                  <a:schemeClr val="bg1"/>
                </a:solidFill>
              </a:rPr>
              <a:t>20</a:t>
            </a:r>
            <a:r>
              <a:rPr lang="en-US" sz="2399" dirty="0">
                <a:solidFill>
                  <a:schemeClr val="bg1"/>
                </a:solidFill>
              </a:rPr>
              <a:t> hour load test</a:t>
            </a:r>
          </a:p>
        </p:txBody>
      </p:sp>
      <p:grpSp>
        <p:nvGrpSpPr>
          <p:cNvPr id="40" name="Group 39"/>
          <p:cNvGrpSpPr/>
          <p:nvPr/>
        </p:nvGrpSpPr>
        <p:grpSpPr>
          <a:xfrm>
            <a:off x="3905807" y="1066801"/>
            <a:ext cx="4371449" cy="529527"/>
            <a:chOff x="4055710" y="1817224"/>
            <a:chExt cx="4372588" cy="529665"/>
          </a:xfrm>
        </p:grpSpPr>
        <p:pic>
          <p:nvPicPr>
            <p:cNvPr id="3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 name="Group 40"/>
          <p:cNvGrpSpPr/>
          <p:nvPr/>
        </p:nvGrpSpPr>
        <p:grpSpPr>
          <a:xfrm>
            <a:off x="3901246" y="1762412"/>
            <a:ext cx="4371449" cy="529527"/>
            <a:chOff x="4055710" y="1817224"/>
            <a:chExt cx="4372588" cy="529665"/>
          </a:xfrm>
        </p:grpSpPr>
        <p:pic>
          <p:nvPicPr>
            <p:cNvPr id="4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9" name="Group 48"/>
          <p:cNvGrpSpPr/>
          <p:nvPr/>
        </p:nvGrpSpPr>
        <p:grpSpPr>
          <a:xfrm>
            <a:off x="3901245" y="2457572"/>
            <a:ext cx="4371449" cy="529527"/>
            <a:chOff x="4055710" y="1817224"/>
            <a:chExt cx="4372588" cy="529665"/>
          </a:xfrm>
        </p:grpSpPr>
        <p:pic>
          <p:nvPicPr>
            <p:cNvPr id="50"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7" name="Group 56"/>
          <p:cNvGrpSpPr/>
          <p:nvPr/>
        </p:nvGrpSpPr>
        <p:grpSpPr>
          <a:xfrm>
            <a:off x="3897775" y="3166168"/>
            <a:ext cx="4371449" cy="529527"/>
            <a:chOff x="4055710" y="1817224"/>
            <a:chExt cx="4372588" cy="529665"/>
          </a:xfrm>
        </p:grpSpPr>
        <p:pic>
          <p:nvPicPr>
            <p:cNvPr id="5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3"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3" name="Rectangle 72"/>
          <p:cNvSpPr/>
          <p:nvPr/>
        </p:nvSpPr>
        <p:spPr>
          <a:xfrm>
            <a:off x="8429883" y="3810275"/>
            <a:ext cx="3633447" cy="461545"/>
          </a:xfrm>
          <a:prstGeom prst="rect">
            <a:avLst/>
          </a:prstGeom>
        </p:spPr>
        <p:txBody>
          <a:bodyPr wrap="none">
            <a:spAutoFit/>
          </a:bodyPr>
          <a:lstStyle/>
          <a:p>
            <a:r>
              <a:rPr lang="en-US" sz="2399" dirty="0">
                <a:solidFill>
                  <a:schemeClr val="bg1"/>
                </a:solidFill>
              </a:rPr>
              <a:t>Up to </a:t>
            </a:r>
            <a:r>
              <a:rPr lang="en-US" sz="2399" b="1" i="1" dirty="0">
                <a:solidFill>
                  <a:schemeClr val="bg1"/>
                </a:solidFill>
              </a:rPr>
              <a:t>100</a:t>
            </a:r>
            <a:r>
              <a:rPr lang="en-US" sz="2399" dirty="0">
                <a:solidFill>
                  <a:schemeClr val="bg1"/>
                </a:solidFill>
              </a:rPr>
              <a:t> web sites </a:t>
            </a:r>
            <a:r>
              <a:rPr lang="en-US" sz="2399" i="1" dirty="0">
                <a:solidFill>
                  <a:schemeClr val="bg1"/>
                </a:solidFill>
              </a:rPr>
              <a:t>+</a:t>
            </a:r>
            <a:r>
              <a:rPr lang="en-US" sz="2399" dirty="0">
                <a:solidFill>
                  <a:schemeClr val="bg1"/>
                </a:solidFill>
              </a:rPr>
              <a:t> DB</a:t>
            </a:r>
          </a:p>
        </p:txBody>
      </p:sp>
      <p:grpSp>
        <p:nvGrpSpPr>
          <p:cNvPr id="76" name="Group 75"/>
          <p:cNvGrpSpPr/>
          <p:nvPr/>
        </p:nvGrpSpPr>
        <p:grpSpPr>
          <a:xfrm>
            <a:off x="8832156" y="1508456"/>
            <a:ext cx="3162559" cy="1792986"/>
            <a:chOff x="8832867" y="2258995"/>
            <a:chExt cx="3163383" cy="1793453"/>
          </a:xfrm>
        </p:grpSpPr>
        <p:grpSp>
          <p:nvGrpSpPr>
            <p:cNvPr id="72" name="Group 71"/>
            <p:cNvGrpSpPr/>
            <p:nvPr/>
          </p:nvGrpSpPr>
          <p:grpSpPr>
            <a:xfrm>
              <a:off x="8832867" y="2258995"/>
              <a:ext cx="3163383" cy="1793453"/>
              <a:chOff x="8746484" y="2257997"/>
              <a:chExt cx="3163383" cy="1793453"/>
            </a:xfrm>
          </p:grpSpPr>
          <p:grpSp>
            <p:nvGrpSpPr>
              <p:cNvPr id="70" name="Group 69"/>
              <p:cNvGrpSpPr/>
              <p:nvPr/>
            </p:nvGrpSpPr>
            <p:grpSpPr>
              <a:xfrm>
                <a:off x="8746484" y="2257997"/>
                <a:ext cx="870747" cy="1793453"/>
                <a:chOff x="8748023" y="1816167"/>
                <a:chExt cx="870747" cy="1793453"/>
              </a:xfrm>
            </p:grpSpPr>
            <p:pic>
              <p:nvPicPr>
                <p:cNvPr id="66" name="Picture 11"/>
                <p:cNvPicPr>
                  <a:picLocks noChangeAspect="1"/>
                </p:cNvPicPr>
                <p:nvPr/>
              </p:nvPicPr>
              <p:blipFill>
                <a:blip r:embed="rId3">
                  <a:biLevel thresh="50000"/>
                  <a:extLst>
                    <a:ext uri="{28A0092B-C50C-407E-A947-70E740481C1C}">
                      <a14:useLocalDpi xmlns:a14="http://schemas.microsoft.com/office/drawing/2010/main" val="0"/>
                    </a:ext>
                  </a:extLst>
                </a:blip>
                <a:srcRect/>
                <a:stretch>
                  <a:fillRect/>
                </a:stretch>
              </p:blipFill>
              <p:spPr bwMode="auto">
                <a:xfrm>
                  <a:off x="8755142" y="1816167"/>
                  <a:ext cx="863628" cy="856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 name="Picture 11"/>
                <p:cNvPicPr>
                  <a:picLocks noChangeAspect="1"/>
                </p:cNvPicPr>
                <p:nvPr/>
              </p:nvPicPr>
              <p:blipFill>
                <a:blip r:embed="rId3">
                  <a:biLevel thresh="50000"/>
                  <a:extLst>
                    <a:ext uri="{28A0092B-C50C-407E-A947-70E740481C1C}">
                      <a14:useLocalDpi xmlns:a14="http://schemas.microsoft.com/office/drawing/2010/main" val="0"/>
                    </a:ext>
                  </a:extLst>
                </a:blip>
                <a:srcRect/>
                <a:stretch>
                  <a:fillRect/>
                </a:stretch>
              </p:blipFill>
              <p:spPr bwMode="auto">
                <a:xfrm>
                  <a:off x="8748023" y="2753310"/>
                  <a:ext cx="863628" cy="856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71" name="Picture 3"/>
              <p:cNvPicPr>
                <a:picLocks noChangeAspect="1"/>
              </p:cNvPicPr>
              <p:nvPr/>
            </p:nvPicPr>
            <p:blipFill>
              <a:blip r:embed="rId4">
                <a:biLevel thresh="50000"/>
                <a:extLst>
                  <a:ext uri="{28A0092B-C50C-407E-A947-70E740481C1C}">
                    <a14:useLocalDpi xmlns:a14="http://schemas.microsoft.com/office/drawing/2010/main" val="0"/>
                  </a:ext>
                </a:extLst>
              </a:blip>
              <a:srcRect/>
              <a:stretch>
                <a:fillRect/>
              </a:stretch>
            </p:blipFill>
            <p:spPr bwMode="auto">
              <a:xfrm>
                <a:off x="10253545" y="2282861"/>
                <a:ext cx="1656322" cy="1746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5" name="TextBox 74"/>
            <p:cNvSpPr txBox="1"/>
            <p:nvPr/>
          </p:nvSpPr>
          <p:spPr>
            <a:xfrm>
              <a:off x="9629477" y="2651545"/>
              <a:ext cx="710451" cy="1015663"/>
            </a:xfrm>
            <a:prstGeom prst="rect">
              <a:avLst/>
            </a:prstGeom>
            <a:noFill/>
          </p:spPr>
          <p:txBody>
            <a:bodyPr wrap="none" rtlCol="0">
              <a:spAutoFit/>
            </a:bodyPr>
            <a:lstStyle/>
            <a:p>
              <a:r>
                <a:rPr lang="en-US" sz="5998" dirty="0">
                  <a:solidFill>
                    <a:schemeClr val="bg1"/>
                  </a:solidFill>
                </a:rPr>
                <a:t>+</a:t>
              </a:r>
            </a:p>
          </p:txBody>
        </p:sp>
      </p:grpSp>
      <p:grpSp>
        <p:nvGrpSpPr>
          <p:cNvPr id="5" name="Group 4"/>
          <p:cNvGrpSpPr/>
          <p:nvPr/>
        </p:nvGrpSpPr>
        <p:grpSpPr>
          <a:xfrm>
            <a:off x="1588" y="4419601"/>
            <a:ext cx="12188826" cy="1335268"/>
            <a:chOff x="0" y="4419600"/>
            <a:chExt cx="12188826" cy="1452245"/>
          </a:xfrm>
        </p:grpSpPr>
        <p:sp>
          <p:nvSpPr>
            <p:cNvPr id="3" name="Rectangle 2"/>
            <p:cNvSpPr/>
            <p:nvPr/>
          </p:nvSpPr>
          <p:spPr>
            <a:xfrm>
              <a:off x="0" y="4419600"/>
              <a:ext cx="12188826" cy="1452245"/>
            </a:xfrm>
            <a:prstGeom prst="rect">
              <a:avLst/>
            </a:prstGeom>
            <a:solidFill>
              <a:srgbClr val="19396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grpSp>
          <p:nvGrpSpPr>
            <p:cNvPr id="12" name="Group 11"/>
            <p:cNvGrpSpPr/>
            <p:nvPr/>
          </p:nvGrpSpPr>
          <p:grpSpPr>
            <a:xfrm>
              <a:off x="10136782" y="4585681"/>
              <a:ext cx="1479892" cy="1160499"/>
              <a:chOff x="2951543" y="5571503"/>
              <a:chExt cx="1480277" cy="1160802"/>
            </a:xfrm>
          </p:grpSpPr>
          <p:sp>
            <p:nvSpPr>
              <p:cNvPr id="10" name="TextBox 9"/>
              <p:cNvSpPr txBox="1"/>
              <p:nvPr/>
            </p:nvSpPr>
            <p:spPr>
              <a:xfrm>
                <a:off x="2951543" y="5571503"/>
                <a:ext cx="856526" cy="903892"/>
              </a:xfrm>
              <a:prstGeom prst="rect">
                <a:avLst/>
              </a:prstGeom>
              <a:noFill/>
            </p:spPr>
            <p:txBody>
              <a:bodyPr wrap="square" rtlCol="0">
                <a:spAutoFit/>
              </a:bodyPr>
              <a:lstStyle/>
              <a:p>
                <a:pPr algn="ctr"/>
                <a:r>
                  <a:rPr lang="en-US" sz="4799" dirty="0">
                    <a:solidFill>
                      <a:schemeClr val="bg1"/>
                    </a:solidFill>
                  </a:rPr>
                  <a:t>89</a:t>
                </a:r>
              </a:p>
            </p:txBody>
          </p:sp>
          <p:sp>
            <p:nvSpPr>
              <p:cNvPr id="11" name="TextBox 10"/>
              <p:cNvSpPr txBox="1"/>
              <p:nvPr/>
            </p:nvSpPr>
            <p:spPr>
              <a:xfrm>
                <a:off x="2951543" y="6230204"/>
                <a:ext cx="1480277" cy="502101"/>
              </a:xfrm>
              <a:prstGeom prst="rect">
                <a:avLst/>
              </a:prstGeom>
              <a:noFill/>
            </p:spPr>
            <p:txBody>
              <a:bodyPr wrap="none" rtlCol="0">
                <a:spAutoFit/>
              </a:bodyPr>
              <a:lstStyle/>
              <a:p>
                <a:r>
                  <a:rPr lang="en-US" sz="2399" dirty="0">
                    <a:solidFill>
                      <a:schemeClr val="bg1"/>
                    </a:solidFill>
                  </a:rPr>
                  <a:t>Countries</a:t>
                </a:r>
              </a:p>
            </p:txBody>
          </p:sp>
        </p:grpSp>
        <p:grpSp>
          <p:nvGrpSpPr>
            <p:cNvPr id="15" name="Group 14"/>
            <p:cNvGrpSpPr/>
            <p:nvPr/>
          </p:nvGrpSpPr>
          <p:grpSpPr>
            <a:xfrm>
              <a:off x="3542248" y="4585682"/>
              <a:ext cx="2204404" cy="1160500"/>
              <a:chOff x="2951542" y="5571503"/>
              <a:chExt cx="2204978" cy="1160803"/>
            </a:xfrm>
          </p:grpSpPr>
          <p:sp>
            <p:nvSpPr>
              <p:cNvPr id="13" name="TextBox 12"/>
              <p:cNvSpPr txBox="1"/>
              <p:nvPr/>
            </p:nvSpPr>
            <p:spPr>
              <a:xfrm>
                <a:off x="2951542" y="5571503"/>
                <a:ext cx="1828801" cy="903892"/>
              </a:xfrm>
              <a:prstGeom prst="rect">
                <a:avLst/>
              </a:prstGeom>
              <a:noFill/>
            </p:spPr>
            <p:txBody>
              <a:bodyPr wrap="square" rtlCol="0">
                <a:spAutoFit/>
              </a:bodyPr>
              <a:lstStyle/>
              <a:p>
                <a:pPr algn="ctr"/>
                <a:r>
                  <a:rPr lang="en-US" sz="4799" b="1" dirty="0">
                    <a:solidFill>
                      <a:schemeClr val="bg1"/>
                    </a:solidFill>
                  </a:rPr>
                  <a:t>33%</a:t>
                </a:r>
                <a:r>
                  <a:rPr lang="en-US" sz="2399" b="1" baseline="100000" dirty="0">
                    <a:solidFill>
                      <a:schemeClr val="bg1"/>
                    </a:solidFill>
                  </a:rPr>
                  <a:t>off</a:t>
                </a:r>
                <a:endParaRPr lang="en-US" sz="4799" b="1" baseline="100000" dirty="0">
                  <a:solidFill>
                    <a:schemeClr val="bg1"/>
                  </a:solidFill>
                </a:endParaRPr>
              </a:p>
            </p:txBody>
          </p:sp>
          <p:sp>
            <p:nvSpPr>
              <p:cNvPr id="14" name="TextBox 13"/>
              <p:cNvSpPr txBox="1"/>
              <p:nvPr/>
            </p:nvSpPr>
            <p:spPr>
              <a:xfrm>
                <a:off x="3045971" y="6230205"/>
                <a:ext cx="2110549" cy="502101"/>
              </a:xfrm>
              <a:prstGeom prst="rect">
                <a:avLst/>
              </a:prstGeom>
              <a:noFill/>
            </p:spPr>
            <p:txBody>
              <a:bodyPr wrap="square" rtlCol="0">
                <a:spAutoFit/>
              </a:bodyPr>
              <a:lstStyle/>
              <a:p>
                <a:r>
                  <a:rPr lang="en-US" sz="2399" dirty="0">
                    <a:solidFill>
                      <a:schemeClr val="bg1"/>
                    </a:solidFill>
                  </a:rPr>
                  <a:t>Dev/Test VMs</a:t>
                </a:r>
              </a:p>
            </p:txBody>
          </p:sp>
        </p:grpSp>
        <p:grpSp>
          <p:nvGrpSpPr>
            <p:cNvPr id="16" name="Group 15"/>
            <p:cNvGrpSpPr/>
            <p:nvPr/>
          </p:nvGrpSpPr>
          <p:grpSpPr>
            <a:xfrm>
              <a:off x="6766277" y="4585682"/>
              <a:ext cx="2350880" cy="1160500"/>
              <a:chOff x="2951542" y="5571503"/>
              <a:chExt cx="2351492" cy="1160803"/>
            </a:xfrm>
          </p:grpSpPr>
          <p:sp>
            <p:nvSpPr>
              <p:cNvPr id="17" name="TextBox 16"/>
              <p:cNvSpPr txBox="1"/>
              <p:nvPr/>
            </p:nvSpPr>
            <p:spPr>
              <a:xfrm>
                <a:off x="2951542" y="5571503"/>
                <a:ext cx="1828801" cy="903892"/>
              </a:xfrm>
              <a:prstGeom prst="rect">
                <a:avLst/>
              </a:prstGeom>
              <a:noFill/>
            </p:spPr>
            <p:txBody>
              <a:bodyPr wrap="square" rtlCol="0">
                <a:spAutoFit/>
              </a:bodyPr>
              <a:lstStyle/>
              <a:p>
                <a:pPr algn="ctr"/>
                <a:r>
                  <a:rPr lang="en-US" sz="4799" b="1" dirty="0">
                    <a:solidFill>
                      <a:schemeClr val="bg1"/>
                    </a:solidFill>
                  </a:rPr>
                  <a:t>25%</a:t>
                </a:r>
                <a:r>
                  <a:rPr lang="en-US" sz="2399" b="1" baseline="100000" dirty="0">
                    <a:solidFill>
                      <a:schemeClr val="bg1"/>
                    </a:solidFill>
                  </a:rPr>
                  <a:t>off</a:t>
                </a:r>
                <a:endParaRPr lang="en-US" sz="4799" b="1" baseline="100000" dirty="0">
                  <a:solidFill>
                    <a:schemeClr val="bg1"/>
                  </a:solidFill>
                </a:endParaRPr>
              </a:p>
            </p:txBody>
          </p:sp>
          <p:sp>
            <p:nvSpPr>
              <p:cNvPr id="18" name="TextBox 17"/>
              <p:cNvSpPr txBox="1"/>
              <p:nvPr/>
            </p:nvSpPr>
            <p:spPr>
              <a:xfrm>
                <a:off x="3045971" y="6230205"/>
                <a:ext cx="2257063" cy="502101"/>
              </a:xfrm>
              <a:prstGeom prst="rect">
                <a:avLst/>
              </a:prstGeom>
              <a:noFill/>
            </p:spPr>
            <p:txBody>
              <a:bodyPr wrap="square" rtlCol="0">
                <a:spAutoFit/>
              </a:bodyPr>
              <a:lstStyle/>
              <a:p>
                <a:r>
                  <a:rPr lang="en-US" sz="2399" dirty="0">
                    <a:solidFill>
                      <a:schemeClr val="bg1"/>
                    </a:solidFill>
                  </a:rPr>
                  <a:t>Other Dev/Test</a:t>
                </a:r>
              </a:p>
            </p:txBody>
          </p:sp>
        </p:grpSp>
        <p:grpSp>
          <p:nvGrpSpPr>
            <p:cNvPr id="77" name="Group 76"/>
            <p:cNvGrpSpPr/>
            <p:nvPr/>
          </p:nvGrpSpPr>
          <p:grpSpPr>
            <a:xfrm>
              <a:off x="165958" y="4585681"/>
              <a:ext cx="2356664" cy="1160499"/>
              <a:chOff x="166002" y="5571503"/>
              <a:chExt cx="2357278" cy="1160802"/>
            </a:xfrm>
          </p:grpSpPr>
          <p:grpSp>
            <p:nvGrpSpPr>
              <p:cNvPr id="78" name="Group 77"/>
              <p:cNvGrpSpPr/>
              <p:nvPr/>
            </p:nvGrpSpPr>
            <p:grpSpPr>
              <a:xfrm>
                <a:off x="312515" y="5571503"/>
                <a:ext cx="2210765" cy="1160802"/>
                <a:chOff x="1331088" y="5694745"/>
                <a:chExt cx="2210765" cy="1160802"/>
              </a:xfrm>
            </p:grpSpPr>
            <p:sp>
              <p:nvSpPr>
                <p:cNvPr id="80" name="Up Arrow 79"/>
                <p:cNvSpPr/>
                <p:nvPr/>
              </p:nvSpPr>
              <p:spPr>
                <a:xfrm>
                  <a:off x="1331088" y="6153653"/>
                  <a:ext cx="428263" cy="661458"/>
                </a:xfrm>
                <a:prstGeom prst="upArrow">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81" name="TextBox 80"/>
                <p:cNvSpPr txBox="1"/>
                <p:nvPr/>
              </p:nvSpPr>
              <p:spPr>
                <a:xfrm>
                  <a:off x="1759351" y="5694745"/>
                  <a:ext cx="1782502" cy="903892"/>
                </a:xfrm>
                <a:prstGeom prst="rect">
                  <a:avLst/>
                </a:prstGeom>
                <a:noFill/>
              </p:spPr>
              <p:txBody>
                <a:bodyPr wrap="square" rtlCol="0">
                  <a:spAutoFit/>
                </a:bodyPr>
                <a:lstStyle/>
                <a:p>
                  <a:r>
                    <a:rPr lang="en-US" sz="4799" b="1" dirty="0">
                      <a:solidFill>
                        <a:schemeClr val="bg1"/>
                      </a:solidFill>
                    </a:rPr>
                    <a:t>$150</a:t>
                  </a:r>
                  <a:endParaRPr lang="en-US" sz="4799" b="1" baseline="100000" dirty="0">
                    <a:solidFill>
                      <a:schemeClr val="bg1"/>
                    </a:solidFill>
                  </a:endParaRPr>
                </a:p>
              </p:txBody>
            </p:sp>
            <p:sp>
              <p:nvSpPr>
                <p:cNvPr id="82" name="TextBox 81"/>
                <p:cNvSpPr txBox="1"/>
                <p:nvPr/>
              </p:nvSpPr>
              <p:spPr>
                <a:xfrm>
                  <a:off x="1759351" y="6353446"/>
                  <a:ext cx="1736203" cy="502101"/>
                </a:xfrm>
                <a:prstGeom prst="rect">
                  <a:avLst/>
                </a:prstGeom>
                <a:noFill/>
              </p:spPr>
              <p:txBody>
                <a:bodyPr wrap="square" rtlCol="0">
                  <a:spAutoFit/>
                </a:bodyPr>
                <a:lstStyle/>
                <a:p>
                  <a:r>
                    <a:rPr lang="en-US" sz="2399" dirty="0">
                      <a:solidFill>
                        <a:schemeClr val="bg1"/>
                      </a:solidFill>
                    </a:rPr>
                    <a:t>per Month</a:t>
                  </a:r>
                </a:p>
              </p:txBody>
            </p:sp>
          </p:grpSp>
          <p:sp>
            <p:nvSpPr>
              <p:cNvPr id="79" name="TextBox 78"/>
              <p:cNvSpPr txBox="1"/>
              <p:nvPr/>
            </p:nvSpPr>
            <p:spPr>
              <a:xfrm>
                <a:off x="166002" y="5610043"/>
                <a:ext cx="721476" cy="435135"/>
              </a:xfrm>
              <a:prstGeom prst="rect">
                <a:avLst/>
              </a:prstGeom>
              <a:noFill/>
            </p:spPr>
            <p:txBody>
              <a:bodyPr wrap="none" rtlCol="0">
                <a:spAutoFit/>
              </a:bodyPr>
              <a:lstStyle/>
              <a:p>
                <a:r>
                  <a:rPr lang="en-US" sz="1999" spc="-150" dirty="0">
                    <a:solidFill>
                      <a:schemeClr val="bg1"/>
                    </a:solidFill>
                  </a:rPr>
                  <a:t>Up to</a:t>
                </a:r>
              </a:p>
            </p:txBody>
          </p:sp>
        </p:grpSp>
      </p:grpSp>
      <p:grpSp>
        <p:nvGrpSpPr>
          <p:cNvPr id="6" name="Group 5"/>
          <p:cNvGrpSpPr/>
          <p:nvPr/>
        </p:nvGrpSpPr>
        <p:grpSpPr>
          <a:xfrm>
            <a:off x="1588" y="5824910"/>
            <a:ext cx="8761412" cy="1033091"/>
            <a:chOff x="0" y="5824909"/>
            <a:chExt cx="8761412" cy="1033091"/>
          </a:xfrm>
        </p:grpSpPr>
        <p:sp>
          <p:nvSpPr>
            <p:cNvPr id="83" name="Rectangle 82"/>
            <p:cNvSpPr/>
            <p:nvPr/>
          </p:nvSpPr>
          <p:spPr>
            <a:xfrm>
              <a:off x="0" y="5824909"/>
              <a:ext cx="8761412" cy="1033091"/>
            </a:xfrm>
            <a:prstGeom prst="rect">
              <a:avLst/>
            </a:prstGeom>
            <a:solidFill>
              <a:srgbClr val="88C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TextBox 83"/>
            <p:cNvSpPr txBox="1"/>
            <p:nvPr/>
          </p:nvSpPr>
          <p:spPr>
            <a:xfrm>
              <a:off x="165958" y="5992709"/>
              <a:ext cx="7517299" cy="584775"/>
            </a:xfrm>
            <a:prstGeom prst="rect">
              <a:avLst/>
            </a:prstGeom>
            <a:noFill/>
          </p:spPr>
          <p:txBody>
            <a:bodyPr wrap="square" rtlCol="0">
              <a:spAutoFit/>
            </a:bodyPr>
            <a:lstStyle/>
            <a:p>
              <a:r>
                <a:rPr lang="en-US" sz="3200" dirty="0">
                  <a:solidFill>
                    <a:schemeClr val="bg1"/>
                  </a:solidFill>
                </a:rPr>
                <a:t>http://aka.ms/CloudCamp-MSDNAzure</a:t>
              </a:r>
            </a:p>
          </p:txBody>
        </p:sp>
        <p:sp>
          <p:nvSpPr>
            <p:cNvPr id="85" name="TextBox 84"/>
            <p:cNvSpPr txBox="1"/>
            <p:nvPr/>
          </p:nvSpPr>
          <p:spPr>
            <a:xfrm>
              <a:off x="7662805" y="5992709"/>
              <a:ext cx="793807" cy="646331"/>
            </a:xfrm>
            <a:prstGeom prst="rect">
              <a:avLst/>
            </a:prstGeom>
            <a:noFill/>
          </p:spPr>
          <p:txBody>
            <a:bodyPr wrap="none" rtlCol="0">
              <a:spAutoFit/>
            </a:bodyPr>
            <a:lstStyle/>
            <a:p>
              <a:r>
                <a:rPr lang="en-US" sz="3600" dirty="0">
                  <a:solidFill>
                    <a:schemeClr val="bg1"/>
                  </a:solidFill>
                  <a:latin typeface="Segoe UI Symbol" panose="020B0502040204020203" pitchFamily="34" charset="0"/>
                  <a:ea typeface="Segoe UI Symbol" panose="020B0502040204020203" pitchFamily="34" charset="0"/>
                </a:rPr>
                <a:t></a:t>
              </a:r>
              <a:endParaRPr lang="en-US" dirty="0">
                <a:solidFill>
                  <a:schemeClr val="bg1"/>
                </a:solidFill>
                <a:latin typeface="Segoe UI Symbol" panose="020B0502040204020203" pitchFamily="34" charset="0"/>
                <a:ea typeface="Segoe UI Symbol" panose="020B0502040204020203" pitchFamily="34" charset="0"/>
              </a:endParaRPr>
            </a:p>
          </p:txBody>
        </p:sp>
      </p:grpSp>
    </p:spTree>
    <p:extLst>
      <p:ext uri="{BB962C8B-B14F-4D97-AF65-F5344CB8AC3E}">
        <p14:creationId xmlns:p14="http://schemas.microsoft.com/office/powerpoint/2010/main" val="5200755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fade">
                                      <p:cBhvr>
                                        <p:cTn id="22" dur="500"/>
                                        <p:tgtEl>
                                          <p:spTgt spid="40"/>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fade">
                                      <p:cBhvr>
                                        <p:cTn id="26" dur="500"/>
                                        <p:tgtEl>
                                          <p:spTgt spid="41"/>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49"/>
                                        </p:tgtEl>
                                        <p:attrNameLst>
                                          <p:attrName>style.visibility</p:attrName>
                                        </p:attrNameLst>
                                      </p:cBhvr>
                                      <p:to>
                                        <p:strVal val="visible"/>
                                      </p:to>
                                    </p:set>
                                    <p:animEffect transition="in" filter="fade">
                                      <p:cBhvr>
                                        <p:cTn id="30" dur="500"/>
                                        <p:tgtEl>
                                          <p:spTgt spid="49"/>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500"/>
                                        <p:tgtEl>
                                          <p:spTgt spid="57"/>
                                        </p:tgtEl>
                                      </p:cBhvr>
                                    </p:animEffect>
                                  </p:childTnLst>
                                </p:cTn>
                              </p:par>
                            </p:childTnLst>
                          </p:cTn>
                        </p:par>
                        <p:par>
                          <p:cTn id="35" fill="hold">
                            <p:stCondLst>
                              <p:cond delay="3500"/>
                            </p:stCondLst>
                            <p:childTnLst>
                              <p:par>
                                <p:cTn id="36" presetID="10" presetClass="entr" presetSubtype="0" fill="hold" nodeType="after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73"/>
                                        </p:tgtEl>
                                        <p:attrNameLst>
                                          <p:attrName>style.visibility</p:attrName>
                                        </p:attrNameLst>
                                      </p:cBhvr>
                                      <p:to>
                                        <p:strVal val="visible"/>
                                      </p:to>
                                    </p:set>
                                    <p:animEffect transition="in" filter="fade">
                                      <p:cBhvr>
                                        <p:cTn id="42" dur="500"/>
                                        <p:tgtEl>
                                          <p:spTgt spid="73"/>
                                        </p:tgtEl>
                                      </p:cBhvr>
                                    </p:animEffect>
                                  </p:childTnLst>
                                </p:cTn>
                              </p:par>
                            </p:childTnLst>
                          </p:cTn>
                        </p:par>
                        <p:par>
                          <p:cTn id="43" fill="hold">
                            <p:stCondLst>
                              <p:cond delay="4500"/>
                            </p:stCondLst>
                            <p:childTnLst>
                              <p:par>
                                <p:cTn id="44" presetID="10" presetClass="entr" presetSubtype="0" fill="hold" nodeType="afterEffect">
                                  <p:stCondLst>
                                    <p:cond delay="0"/>
                                  </p:stCondLst>
                                  <p:childTnLst>
                                    <p:set>
                                      <p:cBhvr>
                                        <p:cTn id="45" dur="1" fill="hold">
                                          <p:stCondLst>
                                            <p:cond delay="0"/>
                                          </p:stCondLst>
                                        </p:cTn>
                                        <p:tgtEl>
                                          <p:spTgt spid="76"/>
                                        </p:tgtEl>
                                        <p:attrNameLst>
                                          <p:attrName>style.visibility</p:attrName>
                                        </p:attrNameLst>
                                      </p:cBhvr>
                                      <p:to>
                                        <p:strVal val="visible"/>
                                      </p:to>
                                    </p:set>
                                    <p:animEffect transition="in" filter="fade">
                                      <p:cBhvr>
                                        <p:cTn id="46" dur="500"/>
                                        <p:tgtEl>
                                          <p:spTgt spid="76"/>
                                        </p:tgtEl>
                                      </p:cBhvr>
                                    </p:animEffect>
                                  </p:childTnLst>
                                </p:cTn>
                              </p:par>
                            </p:childTnLst>
                          </p:cTn>
                        </p:par>
                        <p:par>
                          <p:cTn id="47" fill="hold">
                            <p:stCondLst>
                              <p:cond delay="5000"/>
                            </p:stCondLst>
                            <p:childTnLst>
                              <p:par>
                                <p:cTn id="48" presetID="10" presetClass="entr" presetSubtype="0" fill="hold" nodeType="afterEffect">
                                  <p:stCondLst>
                                    <p:cond delay="0"/>
                                  </p:stCondLst>
                                  <p:childTnLst>
                                    <p:set>
                                      <p:cBhvr>
                                        <p:cTn id="49" dur="1" fill="hold">
                                          <p:stCondLst>
                                            <p:cond delay="0"/>
                                          </p:stCondLst>
                                        </p:cTn>
                                        <p:tgtEl>
                                          <p:spTgt spid="6"/>
                                        </p:tgtEl>
                                        <p:attrNameLst>
                                          <p:attrName>style.visibility</p:attrName>
                                        </p:attrNameLst>
                                      </p:cBhvr>
                                      <p:to>
                                        <p:strVal val="visible"/>
                                      </p:to>
                                    </p:set>
                                    <p:animEffect transition="in" filter="fade">
                                      <p:cBhvr>
                                        <p:cTn id="5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7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nvPr>
        </p:nvGraphicFramePr>
        <p:xfrm>
          <a:off x="3176" y="894"/>
          <a:ext cx="158709" cy="158709"/>
        </p:xfrm>
        <a:graphic>
          <a:graphicData uri="http://schemas.openxmlformats.org/presentationml/2006/ole">
            <mc:AlternateContent xmlns:mc="http://schemas.openxmlformats.org/markup-compatibility/2006">
              <mc:Choice xmlns:v="urn:schemas-microsoft-com:vml" Requires="v">
                <p:oleObj spid="_x0000_s102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3176" y="894"/>
                        <a:ext cx="158709" cy="158709"/>
                      </a:xfrm>
                      <a:prstGeom prst="rect">
                        <a:avLst/>
                      </a:prstGeom>
                    </p:spPr>
                  </p:pic>
                </p:oleObj>
              </mc:Fallback>
            </mc:AlternateContent>
          </a:graphicData>
        </a:graphic>
      </p:graphicFrame>
      <p:sp>
        <p:nvSpPr>
          <p:cNvPr id="7" name="Title 6"/>
          <p:cNvSpPr>
            <a:spLocks noGrp="1"/>
          </p:cNvSpPr>
          <p:nvPr>
            <p:ph type="title" idx="4294967295"/>
          </p:nvPr>
        </p:nvSpPr>
        <p:spPr>
          <a:xfrm>
            <a:off x="0" y="585788"/>
            <a:ext cx="11155363" cy="554037"/>
          </a:xfrm>
          <a:prstGeom prst="rect">
            <a:avLst/>
          </a:prstGeom>
        </p:spPr>
        <p:txBody>
          <a:bodyPr>
            <a:normAutofit fontScale="90000"/>
          </a:bodyPr>
          <a:lstStyle/>
          <a:p>
            <a:r>
              <a:rPr lang="en-US" sz="3999" dirty="0"/>
              <a:t>Visual Studio 2013: </a:t>
            </a:r>
            <a:r>
              <a:rPr lang="en-US" sz="3999" i="1" dirty="0"/>
              <a:t>The</a:t>
            </a:r>
            <a:r>
              <a:rPr lang="en-US" sz="3999" dirty="0"/>
              <a:t> editor for serious web </a:t>
            </a:r>
            <a:r>
              <a:rPr lang="en-US" sz="3999" dirty="0" err="1"/>
              <a:t>dev</a:t>
            </a:r>
            <a:endParaRPr lang="en-US" sz="3999" dirty="0"/>
          </a:p>
        </p:txBody>
      </p:sp>
      <p:sp>
        <p:nvSpPr>
          <p:cNvPr id="5" name="Text Placeholder 4"/>
          <p:cNvSpPr>
            <a:spLocks noGrp="1"/>
          </p:cNvSpPr>
          <p:nvPr>
            <p:ph type="body" sz="quarter" idx="4294967295"/>
          </p:nvPr>
        </p:nvSpPr>
        <p:spPr>
          <a:xfrm>
            <a:off x="340822" y="1652588"/>
            <a:ext cx="5463078" cy="3976687"/>
          </a:xfrm>
          <a:prstGeom prst="rect">
            <a:avLst/>
          </a:prstGeom>
        </p:spPr>
        <p:txBody>
          <a:bodyPr>
            <a:normAutofit lnSpcReduction="10000"/>
          </a:bodyPr>
          <a:lstStyle/>
          <a:p>
            <a:pPr marL="0" indent="0">
              <a:spcBef>
                <a:spcPts val="2399"/>
              </a:spcBef>
              <a:spcAft>
                <a:spcPts val="0"/>
              </a:spcAft>
              <a:buNone/>
            </a:pPr>
            <a:r>
              <a:rPr lang="en-US" sz="2799" dirty="0">
                <a:solidFill>
                  <a:schemeClr val="bg2"/>
                </a:solidFill>
              </a:rPr>
              <a:t>HTML5 / CSS3 standards and smarts</a:t>
            </a:r>
          </a:p>
          <a:p>
            <a:pPr marL="0" indent="0">
              <a:spcBef>
                <a:spcPts val="2399"/>
              </a:spcBef>
              <a:spcAft>
                <a:spcPts val="0"/>
              </a:spcAft>
              <a:buNone/>
            </a:pPr>
            <a:r>
              <a:rPr lang="en-US" sz="2799" dirty="0">
                <a:solidFill>
                  <a:schemeClr val="bg2"/>
                </a:solidFill>
              </a:rPr>
              <a:t>JavaScript language features</a:t>
            </a:r>
          </a:p>
          <a:p>
            <a:pPr marL="0" indent="0">
              <a:spcBef>
                <a:spcPts val="2399"/>
              </a:spcBef>
              <a:spcAft>
                <a:spcPts val="0"/>
              </a:spcAft>
              <a:buNone/>
            </a:pPr>
            <a:r>
              <a:rPr lang="en-US" sz="2799" dirty="0">
                <a:solidFill>
                  <a:schemeClr val="bg2"/>
                </a:solidFill>
              </a:rPr>
              <a:t>Page Inspector + Browser Link</a:t>
            </a:r>
          </a:p>
          <a:p>
            <a:pPr marL="0" indent="0">
              <a:spcBef>
                <a:spcPts val="2399"/>
              </a:spcBef>
              <a:spcAft>
                <a:spcPts val="0"/>
              </a:spcAft>
              <a:buNone/>
            </a:pPr>
            <a:r>
              <a:rPr lang="en-US" sz="2799" dirty="0">
                <a:solidFill>
                  <a:schemeClr val="bg2"/>
                </a:solidFill>
              </a:rPr>
              <a:t>One code editor for client and server</a:t>
            </a:r>
          </a:p>
          <a:p>
            <a:pPr marL="0" indent="0">
              <a:spcBef>
                <a:spcPts val="2399"/>
              </a:spcBef>
              <a:spcAft>
                <a:spcPts val="0"/>
              </a:spcAft>
              <a:buNone/>
            </a:pPr>
            <a:r>
              <a:rPr lang="en-US" sz="2799" dirty="0">
                <a:solidFill>
                  <a:schemeClr val="bg2"/>
                </a:solidFill>
              </a:rPr>
              <a:t>Web Essentials extension</a:t>
            </a:r>
          </a:p>
          <a:p>
            <a:pPr marL="0" indent="0">
              <a:spcBef>
                <a:spcPts val="2399"/>
              </a:spcBef>
              <a:spcAft>
                <a:spcPts val="0"/>
              </a:spcAft>
              <a:buNone/>
            </a:pPr>
            <a:endParaRPr lang="en-US" sz="2799" dirty="0">
              <a:solidFill>
                <a:schemeClr val="bg2"/>
              </a:solidFill>
            </a:endParaRPr>
          </a:p>
        </p:txBody>
      </p:sp>
      <p:sp>
        <p:nvSpPr>
          <p:cNvPr id="10" name="Rectangle 9"/>
          <p:cNvSpPr/>
          <p:nvPr/>
        </p:nvSpPr>
        <p:spPr bwMode="auto">
          <a:xfrm>
            <a:off x="6080132" y="1695903"/>
            <a:ext cx="5596067" cy="4088059"/>
          </a:xfrm>
          <a:prstGeom prst="rect">
            <a:avLst/>
          </a:prstGeom>
          <a:solidFill>
            <a:srgbClr val="FFFFFF">
              <a:alpha val="65098"/>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6" rIns="91412" bIns="45706" numCol="1" rtlCol="0" anchor="ctr" anchorCtr="0" compatLnSpc="1">
            <a:prstTxWarp prst="textNoShape">
              <a:avLst/>
            </a:prstTxWarp>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61472" name="Picture 32" descr="http://upload.wikimedia.org/wikipedia/en/thumb/b/ba/Visual-Studio-2012-logo.svg/2000px-Visual-Studio-2012-logo.svg.png"/>
          <p:cNvPicPr>
            <a:picLocks noChangeAspect="1" noChangeArrowheads="1"/>
          </p:cNvPicPr>
          <p:nvPr/>
        </p:nvPicPr>
        <p:blipFill rotWithShape="1">
          <a:blip r:embed="rId7">
            <a:extLst>
              <a:ext uri="{28A0092B-C50C-407E-A947-70E740481C1C}">
                <a14:useLocalDpi xmlns:a14="http://schemas.microsoft.com/office/drawing/2010/main" val="0"/>
              </a:ext>
            </a:extLst>
          </a:blip>
          <a:srcRect r="83020"/>
          <a:stretch/>
        </p:blipFill>
        <p:spPr bwMode="auto">
          <a:xfrm>
            <a:off x="7646169" y="2255429"/>
            <a:ext cx="2463991" cy="2437919"/>
          </a:xfrm>
          <a:prstGeom prst="rect">
            <a:avLst/>
          </a:prstGeom>
          <a:noFill/>
          <a:extLst>
            <a:ext uri="{909E8E84-426E-40DD-AFC4-6F175D3DCCD1}">
              <a14:hiddenFill xmlns:a14="http://schemas.microsoft.com/office/drawing/2010/main">
                <a:solidFill>
                  <a:srgbClr val="FFFFFF"/>
                </a:solidFill>
              </a14:hiddenFill>
            </a:ext>
          </a:extLst>
        </p:spPr>
      </p:pic>
      <p:pic>
        <p:nvPicPr>
          <p:cNvPr id="61475" name="Picture 35" descr="http://upload.wikimedia.org/wikipedia/en/thumb/b/ba/Visual-Studio-2012-logo.svg/2000px-Visual-Studio-2012-logo.svg.pn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20316"/>
          <a:stretch/>
        </p:blipFill>
        <p:spPr bwMode="auto">
          <a:xfrm>
            <a:off x="6648987" y="4693347"/>
            <a:ext cx="4439308" cy="935948"/>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1588" y="5824910"/>
            <a:ext cx="5561012" cy="1033091"/>
            <a:chOff x="0" y="5824909"/>
            <a:chExt cx="5561012" cy="1033091"/>
          </a:xfrm>
        </p:grpSpPr>
        <p:sp>
          <p:nvSpPr>
            <p:cNvPr id="9" name="Rectangle 8"/>
            <p:cNvSpPr/>
            <p:nvPr/>
          </p:nvSpPr>
          <p:spPr>
            <a:xfrm>
              <a:off x="0" y="5824909"/>
              <a:ext cx="5561012" cy="1033091"/>
            </a:xfrm>
            <a:prstGeom prst="rect">
              <a:avLst/>
            </a:prstGeom>
            <a:solidFill>
              <a:srgbClr val="88C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5959" y="6033690"/>
              <a:ext cx="4556854" cy="584775"/>
            </a:xfrm>
            <a:prstGeom prst="rect">
              <a:avLst/>
            </a:prstGeom>
            <a:noFill/>
          </p:spPr>
          <p:txBody>
            <a:bodyPr wrap="square" rtlCol="0">
              <a:spAutoFit/>
            </a:bodyPr>
            <a:lstStyle/>
            <a:p>
              <a:r>
                <a:rPr lang="en-US" sz="3200" dirty="0">
                  <a:solidFill>
                    <a:schemeClr val="bg1"/>
                  </a:solidFill>
                </a:rPr>
                <a:t>http://VisualStudio.com</a:t>
              </a:r>
            </a:p>
          </p:txBody>
        </p:sp>
        <p:sp>
          <p:nvSpPr>
            <p:cNvPr id="12" name="TextBox 11"/>
            <p:cNvSpPr txBox="1"/>
            <p:nvPr/>
          </p:nvSpPr>
          <p:spPr>
            <a:xfrm>
              <a:off x="4646612" y="6059269"/>
              <a:ext cx="793807" cy="646331"/>
            </a:xfrm>
            <a:prstGeom prst="rect">
              <a:avLst/>
            </a:prstGeom>
            <a:noFill/>
          </p:spPr>
          <p:txBody>
            <a:bodyPr wrap="none" rtlCol="0">
              <a:spAutoFit/>
            </a:bodyPr>
            <a:lstStyle/>
            <a:p>
              <a:r>
                <a:rPr lang="en-US" sz="3600" dirty="0">
                  <a:solidFill>
                    <a:schemeClr val="bg1"/>
                  </a:solidFill>
                  <a:latin typeface="Segoe UI Symbol" panose="020B0502040204020203" pitchFamily="34" charset="0"/>
                  <a:ea typeface="Segoe UI Symbol" panose="020B0502040204020203" pitchFamily="34" charset="0"/>
                </a:rPr>
                <a:t></a:t>
              </a:r>
              <a:endParaRPr lang="en-US" dirty="0">
                <a:solidFill>
                  <a:schemeClr val="bg1"/>
                </a:solidFill>
                <a:latin typeface="Segoe UI Symbol" panose="020B0502040204020203" pitchFamily="34" charset="0"/>
                <a:ea typeface="Segoe UI Symbol" panose="020B0502040204020203" pitchFamily="34" charset="0"/>
              </a:endParaRPr>
            </a:p>
          </p:txBody>
        </p:sp>
      </p:grpSp>
    </p:spTree>
    <p:extLst>
      <p:ext uri="{BB962C8B-B14F-4D97-AF65-F5344CB8AC3E}">
        <p14:creationId xmlns:p14="http://schemas.microsoft.com/office/powerpoint/2010/main" val="1141836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 calcmode="lin" valueType="num">
                                      <p:cBhvr additive="base">
                                        <p:cTn id="15" dur="500" fill="hold"/>
                                        <p:tgtEl>
                                          <p:spTgt spid="5">
                                            <p:txEl>
                                              <p:pRg st="2" end="2"/>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5">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 calcmode="lin" valueType="num">
                                      <p:cBhvr additive="base">
                                        <p:cTn id="23" dur="500" fill="hold"/>
                                        <p:tgtEl>
                                          <p:spTgt spid="5">
                                            <p:txEl>
                                              <p:pRg st="4" end="4"/>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5">
                                            <p:txEl>
                                              <p:pRg st="4" end="4"/>
                                            </p:txEl>
                                          </p:spTgt>
                                        </p:tgtEl>
                                        <p:attrNameLst>
                                          <p:attrName>ppt_y</p:attrName>
                                        </p:attrNameLst>
                                      </p:cBhvr>
                                      <p:tavLst>
                                        <p:tav tm="0">
                                          <p:val>
                                            <p:strVal val="#ppt_y"/>
                                          </p:val>
                                        </p:tav>
                                        <p:tav tm="100000">
                                          <p:val>
                                            <p:strVal val="#ppt_y"/>
                                          </p:val>
                                        </p:tav>
                                      </p:tavLst>
                                    </p:anim>
                                  </p:childTnLst>
                                </p:cTn>
                              </p:par>
                              <p:par>
                                <p:cTn id="25" presetID="10"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nvPr>
        </p:nvGraphicFramePr>
        <p:xfrm>
          <a:off x="3176" y="894"/>
          <a:ext cx="158709" cy="158709"/>
        </p:xfrm>
        <a:graphic>
          <a:graphicData uri="http://schemas.openxmlformats.org/presentationml/2006/ole">
            <mc:AlternateContent xmlns:mc="http://schemas.openxmlformats.org/markup-compatibility/2006">
              <mc:Choice xmlns:v="urn:schemas-microsoft-com:vml" Requires="v">
                <p:oleObj spid="_x0000_s205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3176" y="894"/>
                        <a:ext cx="158709" cy="158709"/>
                      </a:xfrm>
                      <a:prstGeom prst="rect">
                        <a:avLst/>
                      </a:prstGeom>
                    </p:spPr>
                  </p:pic>
                </p:oleObj>
              </mc:Fallback>
            </mc:AlternateContent>
          </a:graphicData>
        </a:graphic>
      </p:graphicFrame>
      <p:sp>
        <p:nvSpPr>
          <p:cNvPr id="7" name="Title 6"/>
          <p:cNvSpPr>
            <a:spLocks noGrp="1"/>
          </p:cNvSpPr>
          <p:nvPr>
            <p:ph type="title" idx="4294967295"/>
          </p:nvPr>
        </p:nvSpPr>
        <p:spPr>
          <a:xfrm>
            <a:off x="0" y="585788"/>
            <a:ext cx="11155363" cy="554037"/>
          </a:xfrm>
          <a:prstGeom prst="rect">
            <a:avLst/>
          </a:prstGeom>
        </p:spPr>
        <p:txBody>
          <a:bodyPr>
            <a:normAutofit fontScale="90000"/>
          </a:bodyPr>
          <a:lstStyle/>
          <a:p>
            <a:r>
              <a:rPr lang="en-US" sz="3999" dirty="0" smtClean="0"/>
              <a:t> Visual Studio </a:t>
            </a:r>
            <a:r>
              <a:rPr lang="en-US" sz="3999" dirty="0" smtClean="0"/>
              <a:t>Community 2013</a:t>
            </a:r>
            <a:endParaRPr lang="en-US" sz="3999" dirty="0"/>
          </a:p>
        </p:txBody>
      </p:sp>
      <p:grpSp>
        <p:nvGrpSpPr>
          <p:cNvPr id="8" name="Group 7"/>
          <p:cNvGrpSpPr/>
          <p:nvPr/>
        </p:nvGrpSpPr>
        <p:grpSpPr>
          <a:xfrm>
            <a:off x="1588" y="5824910"/>
            <a:ext cx="5561012" cy="1033091"/>
            <a:chOff x="0" y="5824909"/>
            <a:chExt cx="5561012" cy="1033091"/>
          </a:xfrm>
        </p:grpSpPr>
        <p:sp>
          <p:nvSpPr>
            <p:cNvPr id="9" name="Rectangle 8"/>
            <p:cNvSpPr/>
            <p:nvPr/>
          </p:nvSpPr>
          <p:spPr>
            <a:xfrm>
              <a:off x="0" y="5824909"/>
              <a:ext cx="5561012" cy="1033091"/>
            </a:xfrm>
            <a:prstGeom prst="rect">
              <a:avLst/>
            </a:prstGeom>
            <a:solidFill>
              <a:srgbClr val="88C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5959" y="6033690"/>
              <a:ext cx="4556854" cy="584775"/>
            </a:xfrm>
            <a:prstGeom prst="rect">
              <a:avLst/>
            </a:prstGeom>
            <a:noFill/>
          </p:spPr>
          <p:txBody>
            <a:bodyPr wrap="square" rtlCol="0">
              <a:spAutoFit/>
            </a:bodyPr>
            <a:lstStyle/>
            <a:p>
              <a:r>
                <a:rPr lang="en-US" sz="3200" dirty="0">
                  <a:solidFill>
                    <a:schemeClr val="bg1"/>
                  </a:solidFill>
                </a:rPr>
                <a:t>http://VisualStudio.com</a:t>
              </a:r>
            </a:p>
          </p:txBody>
        </p:sp>
        <p:sp>
          <p:nvSpPr>
            <p:cNvPr id="12" name="TextBox 11"/>
            <p:cNvSpPr txBox="1"/>
            <p:nvPr/>
          </p:nvSpPr>
          <p:spPr>
            <a:xfrm>
              <a:off x="4646612" y="6059269"/>
              <a:ext cx="793807" cy="646331"/>
            </a:xfrm>
            <a:prstGeom prst="rect">
              <a:avLst/>
            </a:prstGeom>
            <a:noFill/>
          </p:spPr>
          <p:txBody>
            <a:bodyPr wrap="none" rtlCol="0">
              <a:spAutoFit/>
            </a:bodyPr>
            <a:lstStyle/>
            <a:p>
              <a:r>
                <a:rPr lang="en-US" sz="3600" dirty="0">
                  <a:solidFill>
                    <a:schemeClr val="bg1"/>
                  </a:solidFill>
                  <a:latin typeface="Segoe UI Symbol" panose="020B0502040204020203" pitchFamily="34" charset="0"/>
                  <a:ea typeface="Segoe UI Symbol" panose="020B0502040204020203" pitchFamily="34" charset="0"/>
                </a:rPr>
                <a:t></a:t>
              </a:r>
              <a:endParaRPr lang="en-US" dirty="0">
                <a:solidFill>
                  <a:schemeClr val="bg1"/>
                </a:solidFill>
                <a:latin typeface="Segoe UI Symbol" panose="020B0502040204020203" pitchFamily="34" charset="0"/>
                <a:ea typeface="Segoe UI Symbol" panose="020B0502040204020203" pitchFamily="34" charset="0"/>
              </a:endParaRPr>
            </a:p>
          </p:txBody>
        </p:sp>
      </p:grpSp>
      <p:pic>
        <p:nvPicPr>
          <p:cNvPr id="2050" name="Picture 2" descr="Powerful"/>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82993" y="2794529"/>
            <a:ext cx="4898735" cy="3030381"/>
          </a:xfrm>
          <a:prstGeom prst="rect">
            <a:avLst/>
          </a:prstGeom>
          <a:noFill/>
          <a:extLst>
            <a:ext uri="{909E8E84-426E-40DD-AFC4-6F175D3DCCD1}">
              <a14:hiddenFill xmlns:a14="http://schemas.microsoft.com/office/drawing/2010/main">
                <a:solidFill>
                  <a:srgbClr val="FFFFFF"/>
                </a:solidFill>
              </a14:hiddenFill>
            </a:ext>
          </a:extLst>
        </p:spPr>
      </p:pic>
      <p:sp>
        <p:nvSpPr>
          <p:cNvPr id="15" name="Text Placeholder 4"/>
          <p:cNvSpPr txBox="1">
            <a:spLocks/>
          </p:cNvSpPr>
          <p:nvPr/>
        </p:nvSpPr>
        <p:spPr>
          <a:xfrm>
            <a:off x="637775" y="1165404"/>
            <a:ext cx="11296512" cy="1052122"/>
          </a:xfrm>
          <a:prstGeom prst="rect">
            <a:avLst/>
          </a:prstGeom>
        </p:spPr>
        <p:txBody>
          <a:bodyPr>
            <a:normAutofit/>
          </a:bodyPr>
          <a:lst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0" indent="0">
              <a:spcBef>
                <a:spcPts val="2399"/>
              </a:spcBef>
              <a:buNone/>
            </a:pPr>
            <a:r>
              <a:rPr lang="en-US" sz="2800" dirty="0"/>
              <a:t>P</a:t>
            </a:r>
            <a:r>
              <a:rPr lang="en-US" sz="2800" dirty="0" smtClean="0"/>
              <a:t>rofessional </a:t>
            </a:r>
            <a:r>
              <a:rPr lang="en-US" sz="2800" dirty="0"/>
              <a:t>feature set for indies, students, hobbyists, and </a:t>
            </a:r>
            <a:r>
              <a:rPr lang="en-US" sz="2800" dirty="0" smtClean="0"/>
              <a:t>individuals</a:t>
            </a:r>
          </a:p>
        </p:txBody>
      </p:sp>
      <p:pic>
        <p:nvPicPr>
          <p:cNvPr id="2055" name="Picture 7" descr="Extensibl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43414" y="1993166"/>
            <a:ext cx="3480987" cy="2174943"/>
          </a:xfrm>
          <a:prstGeom prst="rect">
            <a:avLst/>
          </a:prstGeom>
          <a:noFill/>
          <a:extLst>
            <a:ext uri="{909E8E84-426E-40DD-AFC4-6F175D3DCCD1}">
              <a14:hiddenFill xmlns:a14="http://schemas.microsoft.com/office/drawing/2010/main">
                <a:solidFill>
                  <a:srgbClr val="FFFFFF"/>
                </a:solidFill>
              </a14:hiddenFill>
            </a:ext>
          </a:extLst>
        </p:spPr>
      </p:pic>
      <p:sp>
        <p:nvSpPr>
          <p:cNvPr id="18" name="Text Placeholder 4"/>
          <p:cNvSpPr txBox="1">
            <a:spLocks/>
          </p:cNvSpPr>
          <p:nvPr/>
        </p:nvSpPr>
        <p:spPr>
          <a:xfrm>
            <a:off x="6471209" y="1894313"/>
            <a:ext cx="5463078" cy="697584"/>
          </a:xfrm>
          <a:prstGeom prst="rect">
            <a:avLst/>
          </a:prstGeom>
        </p:spPr>
        <p:txBody>
          <a:bodyPr>
            <a:normAutofit/>
          </a:bodyPr>
          <a:lst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0" indent="0">
              <a:spcBef>
                <a:spcPts val="2399"/>
              </a:spcBef>
              <a:buNone/>
            </a:pPr>
            <a:r>
              <a:rPr lang="en-US" sz="2799" dirty="0" smtClean="0">
                <a:solidFill>
                  <a:schemeClr val="bg2"/>
                </a:solidFill>
              </a:rPr>
              <a:t>Powerful -</a:t>
            </a:r>
            <a:r>
              <a:rPr lang="en-US" sz="2799" dirty="0" smtClean="0">
                <a:solidFill>
                  <a:srgbClr val="92D050"/>
                </a:solidFill>
              </a:rPr>
              <a:t>Versatile</a:t>
            </a:r>
            <a:r>
              <a:rPr lang="en-US" sz="2799" dirty="0" smtClean="0">
                <a:solidFill>
                  <a:schemeClr val="bg2"/>
                </a:solidFill>
              </a:rPr>
              <a:t> - Extensible</a:t>
            </a:r>
            <a:endParaRPr lang="en-US" sz="2799" dirty="0">
              <a:solidFill>
                <a:schemeClr val="bg2"/>
              </a:solidFill>
            </a:endParaRPr>
          </a:p>
        </p:txBody>
      </p:sp>
      <p:sp>
        <p:nvSpPr>
          <p:cNvPr id="19" name="Text Placeholder 4"/>
          <p:cNvSpPr txBox="1">
            <a:spLocks/>
          </p:cNvSpPr>
          <p:nvPr/>
        </p:nvSpPr>
        <p:spPr>
          <a:xfrm>
            <a:off x="637775" y="4650934"/>
            <a:ext cx="5463078" cy="919873"/>
          </a:xfrm>
          <a:prstGeom prst="rect">
            <a:avLst/>
          </a:prstGeom>
        </p:spPr>
        <p:txBody>
          <a:bodyPr>
            <a:normAutofit/>
          </a:bodyPr>
          <a:lst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0" indent="0">
              <a:spcBef>
                <a:spcPts val="2399"/>
              </a:spcBef>
              <a:buNone/>
            </a:pPr>
            <a:r>
              <a:rPr lang="en-US" sz="2799" dirty="0" smtClean="0">
                <a:solidFill>
                  <a:schemeClr val="bg2"/>
                </a:solidFill>
              </a:rPr>
              <a:t>Visual Studio Community Edition is </a:t>
            </a:r>
            <a:r>
              <a:rPr lang="en-US" sz="2799" dirty="0" smtClean="0">
                <a:solidFill>
                  <a:srgbClr val="92D050"/>
                </a:solidFill>
              </a:rPr>
              <a:t>FREE</a:t>
            </a:r>
            <a:endParaRPr lang="en-US" sz="2799" dirty="0">
              <a:solidFill>
                <a:srgbClr val="92D050"/>
              </a:solidFill>
            </a:endParaRPr>
          </a:p>
        </p:txBody>
      </p:sp>
    </p:spTree>
    <p:extLst>
      <p:ext uri="{BB962C8B-B14F-4D97-AF65-F5344CB8AC3E}">
        <p14:creationId xmlns:p14="http://schemas.microsoft.com/office/powerpoint/2010/main" val="33324442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2" presetClass="entr" presetSubtype="2" decel="100000" fill="hold" grpId="0" nodeType="withEffect">
                                  <p:stCondLst>
                                    <p:cond delay="0"/>
                                  </p:stCondLst>
                                  <p:childTnLst>
                                    <p:set>
                                      <p:cBhvr>
                                        <p:cTn id="9" dur="1" fill="hold">
                                          <p:stCondLst>
                                            <p:cond delay="0"/>
                                          </p:stCondLst>
                                        </p:cTn>
                                        <p:tgtEl>
                                          <p:spTgt spid="15">
                                            <p:txEl>
                                              <p:pRg st="0" end="0"/>
                                            </p:txEl>
                                          </p:spTgt>
                                        </p:tgtEl>
                                        <p:attrNameLst>
                                          <p:attrName>style.visibility</p:attrName>
                                        </p:attrNameLst>
                                      </p:cBhvr>
                                      <p:to>
                                        <p:strVal val="visible"/>
                                      </p:to>
                                    </p:set>
                                    <p:anim calcmode="lin" valueType="num">
                                      <p:cBhvr additive="base">
                                        <p:cTn id="10"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1" dur="500" fill="hold"/>
                                        <p:tgtEl>
                                          <p:spTgt spid="15">
                                            <p:txEl>
                                              <p:pRg st="0" end="0"/>
                                            </p:txEl>
                                          </p:spTgt>
                                        </p:tgtEl>
                                        <p:attrNameLst>
                                          <p:attrName>ppt_y</p:attrName>
                                        </p:attrNameLst>
                                      </p:cBhvr>
                                      <p:tavLst>
                                        <p:tav tm="0">
                                          <p:val>
                                            <p:strVal val="#ppt_y"/>
                                          </p:val>
                                        </p:tav>
                                        <p:tav tm="100000">
                                          <p:val>
                                            <p:strVal val="#ppt_y"/>
                                          </p:val>
                                        </p:tav>
                                      </p:tavLst>
                                    </p:anim>
                                  </p:childTnLst>
                                </p:cTn>
                              </p:par>
                              <p:par>
                                <p:cTn id="12" presetID="2" presetClass="entr" presetSubtype="2" decel="100000" fill="hold" grpId="0" nodeType="withEffect">
                                  <p:stCondLst>
                                    <p:cond delay="0"/>
                                  </p:stCondLst>
                                  <p:childTnLst>
                                    <p:set>
                                      <p:cBhvr>
                                        <p:cTn id="13" dur="1" fill="hold">
                                          <p:stCondLst>
                                            <p:cond delay="0"/>
                                          </p:stCondLst>
                                        </p:cTn>
                                        <p:tgtEl>
                                          <p:spTgt spid="18">
                                            <p:txEl>
                                              <p:pRg st="0" end="0"/>
                                            </p:txEl>
                                          </p:spTgt>
                                        </p:tgtEl>
                                        <p:attrNameLst>
                                          <p:attrName>style.visibility</p:attrName>
                                        </p:attrNameLst>
                                      </p:cBhvr>
                                      <p:to>
                                        <p:strVal val="visible"/>
                                      </p:to>
                                    </p:set>
                                    <p:anim calcmode="lin" valueType="num">
                                      <p:cBhvr additive="base">
                                        <p:cTn id="14"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15" dur="500" fill="hold"/>
                                        <p:tgtEl>
                                          <p:spTgt spid="18">
                                            <p:txEl>
                                              <p:pRg st="0" end="0"/>
                                            </p:txEl>
                                          </p:spTgt>
                                        </p:tgtEl>
                                        <p:attrNameLst>
                                          <p:attrName>ppt_y</p:attrName>
                                        </p:attrNameLst>
                                      </p:cBhvr>
                                      <p:tavLst>
                                        <p:tav tm="0">
                                          <p:val>
                                            <p:strVal val="#ppt_y"/>
                                          </p:val>
                                        </p:tav>
                                        <p:tav tm="100000">
                                          <p:val>
                                            <p:strVal val="#ppt_y"/>
                                          </p:val>
                                        </p:tav>
                                      </p:tavLst>
                                    </p:anim>
                                  </p:childTnLst>
                                </p:cTn>
                              </p:par>
                              <p:par>
                                <p:cTn id="16" presetID="2" presetClass="entr" presetSubtype="2" decel="100000" fill="hold" grpId="0" nodeType="withEffect">
                                  <p:stCondLst>
                                    <p:cond delay="0"/>
                                  </p:stCondLst>
                                  <p:childTnLst>
                                    <p:set>
                                      <p:cBhvr>
                                        <p:cTn id="17" dur="1" fill="hold">
                                          <p:stCondLst>
                                            <p:cond delay="0"/>
                                          </p:stCondLst>
                                        </p:cTn>
                                        <p:tgtEl>
                                          <p:spTgt spid="19">
                                            <p:txEl>
                                              <p:pRg st="0" end="0"/>
                                            </p:txEl>
                                          </p:spTgt>
                                        </p:tgtEl>
                                        <p:attrNameLst>
                                          <p:attrName>style.visibility</p:attrName>
                                        </p:attrNameLst>
                                      </p:cBhvr>
                                      <p:to>
                                        <p:strVal val="visible"/>
                                      </p:to>
                                    </p:set>
                                    <p:anim calcmode="lin" valueType="num">
                                      <p:cBhvr additive="base">
                                        <p:cTn id="18" dur="500" fill="hold"/>
                                        <p:tgtEl>
                                          <p:spTgt spid="19">
                                            <p:txEl>
                                              <p:pRg st="0" end="0"/>
                                            </p:txEl>
                                          </p:spTgt>
                                        </p:tgtEl>
                                        <p:attrNameLst>
                                          <p:attrName>ppt_x</p:attrName>
                                        </p:attrNameLst>
                                      </p:cBhvr>
                                      <p:tavLst>
                                        <p:tav tm="0">
                                          <p:val>
                                            <p:strVal val="1+#ppt_w/2"/>
                                          </p:val>
                                        </p:tav>
                                        <p:tav tm="100000">
                                          <p:val>
                                            <p:strVal val="#ppt_x"/>
                                          </p:val>
                                        </p:tav>
                                      </p:tavLst>
                                    </p:anim>
                                    <p:anim calcmode="lin" valueType="num">
                                      <p:cBhvr additive="base">
                                        <p:cTn id="19" dur="500" fill="hold"/>
                                        <p:tgtEl>
                                          <p:spTgt spid="1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P spid="18" grpId="0" build="p"/>
      <p:bldP spid="1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sz="9600" dirty="0"/>
              <a:t>Thank you!</a:t>
            </a:r>
          </a:p>
        </p:txBody>
      </p:sp>
    </p:spTree>
    <p:extLst>
      <p:ext uri="{BB962C8B-B14F-4D97-AF65-F5344CB8AC3E}">
        <p14:creationId xmlns:p14="http://schemas.microsoft.com/office/powerpoint/2010/main" val="1714908583"/>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a:t>
              </a:r>
              <a:r>
                <a:rPr lang="en-US" sz="5980" spc="-150" dirty="0" smtClean="0">
                  <a:solidFill>
                    <a:srgbClr val="FFFFFF"/>
                  </a:solidFill>
                  <a:latin typeface="Segoe UI Light"/>
                </a:rPr>
                <a:t>started</a:t>
              </a:r>
              <a:endParaRPr lang="en-US" sz="5980" spc="-150" dirty="0">
                <a:solidFill>
                  <a:srgbClr val="FFFFFF"/>
                </a:solidFill>
                <a:latin typeface="Segoe UI Light"/>
              </a:endParaRP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smtClean="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753E25C2-DE2E-477E-B2FB-4BF58DD7C983}" vid="{ABFB4009-9D60-44CA-B6CF-6D5DFFFE4A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2.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infopath/2007/PartnerControls"/>
    <ds:schemaRef ds:uri="http://purl.org/dc/terms/"/>
    <ds:schemaRef ds:uri="http://www.w3.org/XML/1998/namespace"/>
    <ds:schemaRef ds:uri="http://purl.org/dc/elements/1.1/"/>
    <ds:schemaRef ds:uri="http://schemas.microsoft.com/office/2006/documentManagement/types"/>
    <ds:schemaRef ds:uri="http://purl.org/dc/dcmitype/"/>
    <ds:schemaRef ds:uri="fee586e5-3c92-48eb-9898-42915e590ada"/>
    <ds:schemaRef ds:uri="http://schemas.microsoft.com/office/2006/metadata/properties"/>
  </ds:schemaRefs>
</ds:datastoreItem>
</file>

<file path=customXml/itemProps3.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AzureEvent</Template>
  <TotalTime>11</TotalTime>
  <Words>552</Words>
  <Application>Microsoft Office PowerPoint</Application>
  <PresentationFormat>Widescreen</PresentationFormat>
  <Paragraphs>88</Paragraphs>
  <Slides>10</Slides>
  <Notes>5</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8" baseType="lpstr">
      <vt:lpstr>Arial</vt:lpstr>
      <vt:lpstr>Calibri</vt:lpstr>
      <vt:lpstr>Segoe UI</vt:lpstr>
      <vt:lpstr>Segoe UI Light</vt:lpstr>
      <vt:lpstr>Segoe UI Symbol</vt:lpstr>
      <vt:lpstr>Wingdings</vt:lpstr>
      <vt:lpstr>1_Azure Event</vt:lpstr>
      <vt:lpstr>think-cell Slide</vt:lpstr>
      <vt:lpstr>Azure Dev Camp Closing</vt:lpstr>
      <vt:lpstr>Key Scenarios to get started with Microsoft Azure</vt:lpstr>
      <vt:lpstr>Key Scenarios to get started with Microsoft Azure</vt:lpstr>
      <vt:lpstr>Free one month trial</vt:lpstr>
      <vt:lpstr>Activate your MSDN Benefits…</vt:lpstr>
      <vt:lpstr>Visual Studio 2013: The editor for serious web dev</vt:lpstr>
      <vt:lpstr> Visual Studio Community 2013</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Nazik Huq</cp:lastModifiedBy>
  <cp:revision>5</cp:revision>
  <cp:lastPrinted>2014-03-26T17:46:13Z</cp:lastPrinted>
  <dcterms:created xsi:type="dcterms:W3CDTF">2015-04-24T22:03:05Z</dcterms:created>
  <dcterms:modified xsi:type="dcterms:W3CDTF">2015-05-08T14:05:04Z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